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7"/>
  </p:notesMasterIdLst>
  <p:handoutMasterIdLst>
    <p:handoutMasterId r:id="rId18"/>
  </p:handoutMasterIdLst>
  <p:sldIdLst>
    <p:sldId id="267" r:id="rId2"/>
    <p:sldId id="268" r:id="rId3"/>
    <p:sldId id="269" r:id="rId4"/>
    <p:sldId id="271" r:id="rId5"/>
    <p:sldId id="262" r:id="rId6"/>
    <p:sldId id="272" r:id="rId7"/>
    <p:sldId id="277" r:id="rId8"/>
    <p:sldId id="274" r:id="rId9"/>
    <p:sldId id="275" r:id="rId10"/>
    <p:sldId id="257" r:id="rId11"/>
    <p:sldId id="282" r:id="rId12"/>
    <p:sldId id="278" r:id="rId13"/>
    <p:sldId id="279" r:id="rId14"/>
    <p:sldId id="280" r:id="rId15"/>
    <p:sldId id="28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3E57"/>
    <a:srgbClr val="184259"/>
    <a:srgbClr val="9C4E4E"/>
    <a:srgbClr val="700000"/>
    <a:srgbClr val="5E2001"/>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52" autoAdjust="0"/>
  </p:normalViewPr>
  <p:slideViewPr>
    <p:cSldViewPr snapToGrid="0">
      <p:cViewPr varScale="1">
        <p:scale>
          <a:sx n="66" d="100"/>
          <a:sy n="66" d="100"/>
        </p:scale>
        <p:origin x="67" y="341"/>
      </p:cViewPr>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2BF7510-B9ED-40E0-8274-4F64AD62B8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95E24B0-B97F-4932-93CD-4307D6181DC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0AA17F-CB06-445B-ACD3-321E84E51A80}" type="datetimeFigureOut">
              <a:rPr lang="en-US" smtClean="0"/>
              <a:t>7/20/2025</a:t>
            </a:fld>
            <a:endParaRPr lang="en-US" dirty="0"/>
          </a:p>
        </p:txBody>
      </p:sp>
      <p:sp>
        <p:nvSpPr>
          <p:cNvPr id="4" name="Footer Placeholder 3">
            <a:extLst>
              <a:ext uri="{FF2B5EF4-FFF2-40B4-BE49-F238E27FC236}">
                <a16:creationId xmlns:a16="http://schemas.microsoft.com/office/drawing/2014/main" id="{7FC3A0DF-A8A7-4EF4-96E5-757FFFC2A93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2BEC987-E8F6-4FD2-BFB2-04815BD1D2F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C078EF9-7F2B-4B20-A25C-9E80C16977B9}" type="slidenum">
              <a:rPr lang="en-US" smtClean="0"/>
              <a:t>‹#›</a:t>
            </a:fld>
            <a:endParaRPr lang="en-US" dirty="0"/>
          </a:p>
        </p:txBody>
      </p:sp>
    </p:spTree>
    <p:extLst>
      <p:ext uri="{BB962C8B-B14F-4D97-AF65-F5344CB8AC3E}">
        <p14:creationId xmlns:p14="http://schemas.microsoft.com/office/powerpoint/2010/main" val="250011495"/>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5.png>
</file>

<file path=ppt/media/image6.jp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141C0-BF72-4A20-AFA7-D05563D549B7}" type="datetimeFigureOut">
              <a:rPr lang="en-US" smtClean="0"/>
              <a:t>7/20/2025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AAF9CF-D1E5-49FD-94F7-B246BB67E246}" type="slidenum">
              <a:rPr lang="en-US" smtClean="0"/>
              <a:t>‹#›</a:t>
            </a:fld>
            <a:endParaRPr lang="en-US" dirty="0"/>
          </a:p>
        </p:txBody>
      </p:sp>
    </p:spTree>
    <p:extLst>
      <p:ext uri="{BB962C8B-B14F-4D97-AF65-F5344CB8AC3E}">
        <p14:creationId xmlns:p14="http://schemas.microsoft.com/office/powerpoint/2010/main" val="1629285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chor="ctr" anchorCtr="0">
            <a:normAutofit/>
          </a:bodyPr>
          <a:lstStyle>
            <a:lvl1pPr>
              <a:defRPr sz="3000"/>
            </a:lvl1pPr>
          </a:lstStyle>
          <a:p>
            <a:r>
              <a:rPr lang="en-US" noProof="0"/>
              <a:t>Click to edit Master title style</a:t>
            </a:r>
          </a:p>
        </p:txBody>
      </p:sp>
      <p:sp>
        <p:nvSpPr>
          <p:cNvPr id="3" name="Content Placeholder 2"/>
          <p:cNvSpPr>
            <a:spLocks noGrp="1"/>
          </p:cNvSpPr>
          <p:nvPr>
            <p:ph idx="1"/>
          </p:nvPr>
        </p:nvSpPr>
        <p:spPr>
          <a:xfrm>
            <a:off x="685801" y="1869601"/>
            <a:ext cx="10840914" cy="3921600"/>
          </a:xfrm>
        </p:spPr>
        <p:txBody>
          <a:bodyPr anchor="t" anchorCtr="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984B7D2A-0DF8-424B-9572-B79AEBB2D9DC}" type="datetimeFigureOut">
              <a:rPr lang="en-US" noProof="0" smtClean="0"/>
              <a:t>7/20/2025</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8" name="Straight Connector 7">
            <a:extLst>
              <a:ext uri="{FF2B5EF4-FFF2-40B4-BE49-F238E27FC236}">
                <a16:creationId xmlns:a16="http://schemas.microsoft.com/office/drawing/2014/main" id="{328F7C25-BFB6-430F-87B6-7D0D2C7493D6}"/>
              </a:ext>
              <a:ext uri="{C183D7F6-B498-43B3-948B-1728B52AA6E4}">
                <adec:decorative xmlns:adec="http://schemas.microsoft.com/office/drawing/2017/decorative" val="1"/>
              </a:ext>
            </a:extLst>
          </p:cNvPr>
          <p:cNvCxnSpPr>
            <a:cxnSpLocks/>
          </p:cNvCxnSpPr>
          <p:nvPr userDrawn="1"/>
        </p:nvCxnSpPr>
        <p:spPr>
          <a:xfrm rot="16200000">
            <a:off x="-185517" y="122343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10262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hasCustomPrompt="1"/>
          </p:nvPr>
        </p:nvSpPr>
        <p:spPr>
          <a:xfrm>
            <a:off x="685801" y="609601"/>
            <a:ext cx="10840913" cy="3124199"/>
          </a:xfrm>
        </p:spPr>
        <p:txBody>
          <a:bodyPr anchor="ctr">
            <a:normAutofit/>
          </a:bodyPr>
          <a:lstStyle>
            <a:lvl1pPr algn="l">
              <a:defRPr sz="3000" b="0" cap="none"/>
            </a:lvl1pPr>
          </a:lstStyle>
          <a:p>
            <a:r>
              <a:rPr lang="en-US" noProof="0"/>
              <a:t>CLICK TO EDIT MASTER TITLE STYLE</a:t>
            </a:r>
          </a:p>
        </p:txBody>
      </p:sp>
      <p:sp>
        <p:nvSpPr>
          <p:cNvPr id="3" name="Text Placeholder 2"/>
          <p:cNvSpPr>
            <a:spLocks noGrp="1"/>
          </p:cNvSpPr>
          <p:nvPr>
            <p:ph type="body" idx="1"/>
          </p:nvPr>
        </p:nvSpPr>
        <p:spPr>
          <a:xfrm>
            <a:off x="685800" y="3733800"/>
            <a:ext cx="10840914" cy="2057400"/>
          </a:xfrm>
        </p:spPr>
        <p:txBody>
          <a:bodyPr anchor="ctr">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p>
            <a:fld id="{984B7D2A-0DF8-424B-9572-B79AEBB2D9DC}" type="datetimeFigureOut">
              <a:rPr lang="en-US" noProof="0" smtClean="0"/>
              <a:t>7/20/2025</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326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noProof="0"/>
              <a:t>Click to edit Master title style</a:t>
            </a:r>
          </a:p>
        </p:txBody>
      </p:sp>
      <p:sp>
        <p:nvSpPr>
          <p:cNvPr id="3" name="Date Placeholder 2"/>
          <p:cNvSpPr>
            <a:spLocks noGrp="1"/>
          </p:cNvSpPr>
          <p:nvPr>
            <p:ph type="dt" sz="half" idx="10"/>
          </p:nvPr>
        </p:nvSpPr>
        <p:spPr/>
        <p:txBody>
          <a:bodyPr/>
          <a:lstStyle/>
          <a:p>
            <a:fld id="{984B7D2A-0DF8-424B-9572-B79AEBB2D9DC}" type="datetimeFigureOut">
              <a:rPr lang="en-US" noProof="0" smtClean="0"/>
              <a:t>7/20/2025</a:t>
            </a:fld>
            <a:endParaRPr lang="en-US" noProof="0" dirty="0"/>
          </a:p>
        </p:txBody>
      </p:sp>
      <p:sp>
        <p:nvSpPr>
          <p:cNvPr id="4" name="Footer Placeholder 3"/>
          <p:cNvSpPr>
            <a:spLocks noGrp="1"/>
          </p:cNvSpPr>
          <p:nvPr>
            <p:ph type="ftr" sz="quarter" idx="11"/>
          </p:nvPr>
        </p:nvSpPr>
        <p:spPr/>
        <p:txBody>
          <a:bodyPr/>
          <a:lstStyle/>
          <a:p>
            <a:r>
              <a:rPr lang="en-US" noProof="0" dirty="0"/>
              <a:t>Add a Footer</a:t>
            </a:r>
          </a:p>
        </p:txBody>
      </p:sp>
      <p:sp>
        <p:nvSpPr>
          <p:cNvPr id="5" name="Slide Number Placeholder 4"/>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510649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984B7D2A-0DF8-424B-9572-B79AEBB2D9DC}" type="datetimeFigureOut">
              <a:rPr lang="en-US" noProof="0" smtClean="0"/>
              <a:t>7/20/2025</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p:txBody>
      </p:sp>
      <p:sp>
        <p:nvSpPr>
          <p:cNvPr id="4" name="Slide Number Placeholder 3"/>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453706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5" y="1786"/>
            <a:ext cx="12188825" cy="6856214"/>
          </a:xfrm>
          <a:prstGeom prst="rect">
            <a:avLst/>
          </a:prstGeom>
        </p:spPr>
      </p:pic>
      <p:sp>
        <p:nvSpPr>
          <p:cNvPr id="2" name="Title 1"/>
          <p:cNvSpPr>
            <a:spLocks noGrp="1"/>
          </p:cNvSpPr>
          <p:nvPr>
            <p:ph type="ctrTitle"/>
          </p:nvPr>
        </p:nvSpPr>
        <p:spPr>
          <a:xfrm>
            <a:off x="2476500" y="2716272"/>
            <a:ext cx="8683625" cy="2421464"/>
          </a:xfrm>
        </p:spPr>
        <p:txBody>
          <a:bodyPr anchor="b">
            <a:normAutofit/>
          </a:bodyPr>
          <a:lstStyle>
            <a:lvl1pPr algn="r">
              <a:defRPr sz="4800">
                <a:effectLst/>
              </a:defRPr>
            </a:lvl1pPr>
          </a:lstStyle>
          <a:p>
            <a:r>
              <a:rPr lang="en-US" noProof="0"/>
              <a:t>Click to edit Master title style</a:t>
            </a:r>
          </a:p>
        </p:txBody>
      </p:sp>
      <p:sp>
        <p:nvSpPr>
          <p:cNvPr id="3" name="Subtitle 2"/>
          <p:cNvSpPr>
            <a:spLocks noGrp="1"/>
          </p:cNvSpPr>
          <p:nvPr>
            <p:ph type="subTitle" idx="1"/>
          </p:nvPr>
        </p:nvSpPr>
        <p:spPr>
          <a:xfrm>
            <a:off x="2476500" y="5137736"/>
            <a:ext cx="8683625" cy="732840"/>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edit Master subtitle style</a:t>
            </a:r>
          </a:p>
        </p:txBody>
      </p:sp>
      <p:sp>
        <p:nvSpPr>
          <p:cNvPr id="4" name="Date Placeholder 3"/>
          <p:cNvSpPr>
            <a:spLocks noGrp="1"/>
          </p:cNvSpPr>
          <p:nvPr>
            <p:ph type="dt" sz="half" idx="10"/>
          </p:nvPr>
        </p:nvSpPr>
        <p:spPr>
          <a:xfrm>
            <a:off x="8932558" y="5870575"/>
            <a:ext cx="1600200" cy="377825"/>
          </a:xfrm>
        </p:spPr>
        <p:txBody>
          <a:bodyPr/>
          <a:lstStyle/>
          <a:p>
            <a:fld id="{984B7D2A-0DF8-424B-9572-B79AEBB2D9DC}" type="datetimeFigureOut">
              <a:rPr lang="en-US" noProof="0" smtClean="0"/>
              <a:t>7/20/2025</a:t>
            </a:fld>
            <a:endParaRPr lang="en-US" noProof="0" dirty="0"/>
          </a:p>
        </p:txBody>
      </p:sp>
      <p:sp>
        <p:nvSpPr>
          <p:cNvPr id="5" name="Footer Placeholder 4"/>
          <p:cNvSpPr>
            <a:spLocks noGrp="1"/>
          </p:cNvSpPr>
          <p:nvPr>
            <p:ph type="ftr" sz="quarter" idx="11"/>
          </p:nvPr>
        </p:nvSpPr>
        <p:spPr>
          <a:xfrm>
            <a:off x="3962399" y="5870575"/>
            <a:ext cx="4893958" cy="377825"/>
          </a:xfrm>
        </p:spPr>
        <p:txBody>
          <a:bodyPr/>
          <a:lstStyle/>
          <a:p>
            <a:r>
              <a:rPr lang="en-US" noProof="0" dirty="0"/>
              <a:t>Add a Footer</a:t>
            </a:r>
          </a:p>
        </p:txBody>
      </p:sp>
      <p:sp>
        <p:nvSpPr>
          <p:cNvPr id="6" name="Slide Number Placeholder 5"/>
          <p:cNvSpPr>
            <a:spLocks noGrp="1"/>
          </p:cNvSpPr>
          <p:nvPr>
            <p:ph type="sldNum" sz="quarter" idx="12"/>
          </p:nvPr>
        </p:nvSpPr>
        <p:spPr>
          <a:xfrm>
            <a:off x="10608958" y="5870575"/>
            <a:ext cx="551167" cy="377825"/>
          </a:xfrm>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406293711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552450" y="1874308"/>
            <a:ext cx="3814235" cy="1260000"/>
          </a:xfrm>
        </p:spPr>
        <p:txBody>
          <a:bodyPr anchor="ctr" anchorCtr="0">
            <a:noAutofit/>
          </a:bodyPr>
          <a:lstStyle>
            <a:lvl1pPr algn="r">
              <a:defRPr sz="3000" b="0"/>
            </a:lvl1pPr>
          </a:lstStyle>
          <a:p>
            <a:r>
              <a:rPr lang="en-US" noProof="0"/>
              <a:t>Click to edit Master title style</a:t>
            </a:r>
          </a:p>
        </p:txBody>
      </p:sp>
      <p:sp>
        <p:nvSpPr>
          <p:cNvPr id="3" name="Content Placeholder 2"/>
          <p:cNvSpPr>
            <a:spLocks noGrp="1"/>
          </p:cNvSpPr>
          <p:nvPr>
            <p:ph idx="1"/>
          </p:nvPr>
        </p:nvSpPr>
        <p:spPr>
          <a:xfrm>
            <a:off x="4648200" y="0"/>
            <a:ext cx="7543800" cy="6856214"/>
          </a:xfrm>
        </p:spPr>
        <p:txBody>
          <a:bodyPr anchor="ct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552450" y="3134308"/>
            <a:ext cx="3814235" cy="2016600"/>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7/20/2025</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006338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Description and Conent">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840914" cy="1260000"/>
          </a:xfrm>
        </p:spPr>
        <p:txBody>
          <a:bodyPr anchor="ctr" anchorCtr="0">
            <a:normAutofit/>
          </a:bodyPr>
          <a:lstStyle>
            <a:lvl1pPr>
              <a:defRPr sz="3000"/>
            </a:lvl1pPr>
          </a:lstStyle>
          <a:p>
            <a:r>
              <a:rPr lang="en-US" noProof="0"/>
              <a:t>Click to edit Master title style</a:t>
            </a:r>
          </a:p>
        </p:txBody>
      </p:sp>
      <p:sp>
        <p:nvSpPr>
          <p:cNvPr id="3" name="Text Placeholder 2"/>
          <p:cNvSpPr>
            <a:spLocks noGrp="1"/>
          </p:cNvSpPr>
          <p:nvPr>
            <p:ph type="body" idx="1"/>
          </p:nvPr>
        </p:nvSpPr>
        <p:spPr>
          <a:xfrm>
            <a:off x="685799" y="1881824"/>
            <a:ext cx="10840914" cy="1032826"/>
          </a:xfrm>
        </p:spPr>
        <p:txBody>
          <a:bodyPr anchor="t" anchorCtr="0">
            <a:noAutofit/>
          </a:bodyPr>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7" name="Date Placeholder 6"/>
          <p:cNvSpPr>
            <a:spLocks noGrp="1"/>
          </p:cNvSpPr>
          <p:nvPr>
            <p:ph type="dt" sz="half" idx="10"/>
          </p:nvPr>
        </p:nvSpPr>
        <p:spPr/>
        <p:txBody>
          <a:bodyPr/>
          <a:lstStyle/>
          <a:p>
            <a:fld id="{984B7D2A-0DF8-424B-9572-B79AEBB2D9DC}" type="datetimeFigureOut">
              <a:rPr lang="en-US" noProof="0" smtClean="0"/>
              <a:t>7/20/2025</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6" name="Text Placeholder 5">
            <a:extLst>
              <a:ext uri="{FF2B5EF4-FFF2-40B4-BE49-F238E27FC236}">
                <a16:creationId xmlns:a16="http://schemas.microsoft.com/office/drawing/2014/main" id="{B47DAE59-9D63-4159-8F3E-560C31F19A89}"/>
              </a:ext>
            </a:extLst>
          </p:cNvPr>
          <p:cNvSpPr>
            <a:spLocks noGrp="1"/>
          </p:cNvSpPr>
          <p:nvPr>
            <p:ph type="body" sz="quarter" idx="14"/>
          </p:nvPr>
        </p:nvSpPr>
        <p:spPr>
          <a:xfrm>
            <a:off x="1216192"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a:t>Click to edit Master text styles</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sp>
        <p:nvSpPr>
          <p:cNvPr id="12" name="Text Placeholder 2">
            <a:extLst>
              <a:ext uri="{FF2B5EF4-FFF2-40B4-BE49-F238E27FC236}">
                <a16:creationId xmlns:a16="http://schemas.microsoft.com/office/drawing/2014/main" id="{4249143D-80A5-4E4C-BBFD-F253500CE226}"/>
              </a:ext>
            </a:extLst>
          </p:cNvPr>
          <p:cNvSpPr>
            <a:spLocks noGrp="1"/>
          </p:cNvSpPr>
          <p:nvPr>
            <p:ph type="body" idx="13"/>
          </p:nvPr>
        </p:nvSpPr>
        <p:spPr>
          <a:xfrm>
            <a:off x="685799" y="2914650"/>
            <a:ext cx="10840914" cy="502126"/>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Text Placeholder 5">
            <a:extLst>
              <a:ext uri="{FF2B5EF4-FFF2-40B4-BE49-F238E27FC236}">
                <a16:creationId xmlns:a16="http://schemas.microsoft.com/office/drawing/2014/main" id="{B06123F0-984B-4EF8-9945-3621C401B7AD}"/>
              </a:ext>
            </a:extLst>
          </p:cNvPr>
          <p:cNvSpPr>
            <a:spLocks noGrp="1"/>
          </p:cNvSpPr>
          <p:nvPr>
            <p:ph type="body" sz="quarter" idx="17"/>
          </p:nvPr>
        </p:nvSpPr>
        <p:spPr>
          <a:xfrm>
            <a:off x="7465366"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a:t>Click to edit Master text styles</a:t>
            </a:r>
          </a:p>
        </p:txBody>
      </p:sp>
      <p:sp>
        <p:nvSpPr>
          <p:cNvPr id="21" name="Text Placeholder 5">
            <a:extLst>
              <a:ext uri="{FF2B5EF4-FFF2-40B4-BE49-F238E27FC236}">
                <a16:creationId xmlns:a16="http://schemas.microsoft.com/office/drawing/2014/main" id="{A669C074-A9BE-4B07-ACEE-3B34AAC8B9E7}"/>
              </a:ext>
            </a:extLst>
          </p:cNvPr>
          <p:cNvSpPr>
            <a:spLocks noGrp="1"/>
          </p:cNvSpPr>
          <p:nvPr>
            <p:ph type="body" sz="quarter" idx="18"/>
          </p:nvPr>
        </p:nvSpPr>
        <p:spPr>
          <a:xfrm>
            <a:off x="9548424"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a:t>Click to edit Master text styles</a:t>
            </a:r>
          </a:p>
        </p:txBody>
      </p:sp>
      <p:sp>
        <p:nvSpPr>
          <p:cNvPr id="19" name="Text Placeholder 5">
            <a:extLst>
              <a:ext uri="{FF2B5EF4-FFF2-40B4-BE49-F238E27FC236}">
                <a16:creationId xmlns:a16="http://schemas.microsoft.com/office/drawing/2014/main" id="{84A40D78-D6DD-41A7-A132-9D48DF8649A9}"/>
              </a:ext>
            </a:extLst>
          </p:cNvPr>
          <p:cNvSpPr>
            <a:spLocks noGrp="1"/>
          </p:cNvSpPr>
          <p:nvPr>
            <p:ph type="body" sz="quarter" idx="16"/>
          </p:nvPr>
        </p:nvSpPr>
        <p:spPr>
          <a:xfrm>
            <a:off x="5382308"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a:t>Click to edit Master text styles</a:t>
            </a:r>
          </a:p>
        </p:txBody>
      </p:sp>
      <p:sp>
        <p:nvSpPr>
          <p:cNvPr id="18" name="Text Placeholder 5">
            <a:extLst>
              <a:ext uri="{FF2B5EF4-FFF2-40B4-BE49-F238E27FC236}">
                <a16:creationId xmlns:a16="http://schemas.microsoft.com/office/drawing/2014/main" id="{4A9CFAA7-850F-4C92-A9BE-56452E5CA04D}"/>
              </a:ext>
            </a:extLst>
          </p:cNvPr>
          <p:cNvSpPr>
            <a:spLocks noGrp="1"/>
          </p:cNvSpPr>
          <p:nvPr>
            <p:ph type="body" sz="quarter" idx="15"/>
          </p:nvPr>
        </p:nvSpPr>
        <p:spPr>
          <a:xfrm>
            <a:off x="3299250"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a:t>Click to edit Master text styles</a:t>
            </a:r>
          </a:p>
        </p:txBody>
      </p:sp>
      <p:cxnSp>
        <p:nvCxnSpPr>
          <p:cNvPr id="14" name="Straight Connector 13">
            <a:extLst>
              <a:ext uri="{FF2B5EF4-FFF2-40B4-BE49-F238E27FC236}">
                <a16:creationId xmlns:a16="http://schemas.microsoft.com/office/drawing/2014/main" id="{CC5A0CF1-9FE7-4149-97DC-5221639144C8}"/>
              </a:ext>
              <a:ext uri="{C183D7F6-B498-43B3-948B-1728B52AA6E4}">
                <adec:decorative xmlns:adec="http://schemas.microsoft.com/office/drawing/2017/decorative" val="1"/>
              </a:ext>
            </a:extLst>
          </p:cNvPr>
          <p:cNvCxnSpPr>
            <a:cxnSpLocks/>
          </p:cNvCxnSpPr>
          <p:nvPr userDrawn="1"/>
        </p:nvCxnSpPr>
        <p:spPr>
          <a:xfrm rot="16200000">
            <a:off x="-185517" y="124248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93639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1457326" y="995967"/>
            <a:ext cx="6238874" cy="1260000"/>
          </a:xfrm>
        </p:spPr>
        <p:txBody>
          <a:bodyPr anchor="ctr" anchorCtr="0">
            <a:noAutofit/>
          </a:bodyPr>
          <a:lstStyle>
            <a:lvl1pPr algn="r">
              <a:defRPr sz="3000" b="0"/>
            </a:lvl1pPr>
          </a:lstStyle>
          <a:p>
            <a:r>
              <a:rPr lang="en-US" noProof="0"/>
              <a:t>Click to edit Master title style</a:t>
            </a:r>
          </a:p>
        </p:txBody>
      </p:sp>
      <p:sp>
        <p:nvSpPr>
          <p:cNvPr id="14" name="Picture Placeholder 2"/>
          <p:cNvSpPr>
            <a:spLocks noGrp="1" noChangeAspect="1"/>
          </p:cNvSpPr>
          <p:nvPr>
            <p:ph type="pic" idx="1"/>
          </p:nvPr>
        </p:nvSpPr>
        <p:spPr bwMode="blackGray">
          <a:xfrm>
            <a:off x="8014200" y="995968"/>
            <a:ext cx="3492000" cy="4866064"/>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a:t>Click icon to add picture</a:t>
            </a:r>
            <a:endParaRPr lang="en-US" noProof="0" dirty="0"/>
          </a:p>
        </p:txBody>
      </p:sp>
      <p:sp>
        <p:nvSpPr>
          <p:cNvPr id="4" name="Text Placeholder 3"/>
          <p:cNvSpPr>
            <a:spLocks noGrp="1"/>
          </p:cNvSpPr>
          <p:nvPr>
            <p:ph type="body" sz="half" idx="2"/>
          </p:nvPr>
        </p:nvSpPr>
        <p:spPr>
          <a:xfrm>
            <a:off x="1085849" y="2255967"/>
            <a:ext cx="6610351" cy="3476618"/>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7/20/2025</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969382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Righ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6657974" y="995968"/>
            <a:ext cx="4848225" cy="1260000"/>
          </a:xfrm>
        </p:spPr>
        <p:txBody>
          <a:bodyPr anchor="ctr" anchorCtr="0">
            <a:normAutofit/>
          </a:bodyPr>
          <a:lstStyle>
            <a:lvl1pPr algn="l">
              <a:defRPr sz="3000" b="0"/>
            </a:lvl1pPr>
          </a:lstStyle>
          <a:p>
            <a:r>
              <a:rPr lang="en-US" noProof="0"/>
              <a:t>Click to edit Master title style</a:t>
            </a:r>
          </a:p>
        </p:txBody>
      </p:sp>
      <p:sp>
        <p:nvSpPr>
          <p:cNvPr id="14" name="Picture Placeholder 2"/>
          <p:cNvSpPr>
            <a:spLocks noGrp="1" noChangeAspect="1"/>
          </p:cNvSpPr>
          <p:nvPr>
            <p:ph type="pic" idx="1"/>
          </p:nvPr>
        </p:nvSpPr>
        <p:spPr bwMode="blackGray">
          <a:xfrm>
            <a:off x="727574" y="914400"/>
            <a:ext cx="5749425" cy="4818185"/>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a:t>Click icon to add picture</a:t>
            </a:r>
            <a:endParaRPr lang="en-US" noProof="0" dirty="0"/>
          </a:p>
        </p:txBody>
      </p:sp>
      <p:sp>
        <p:nvSpPr>
          <p:cNvPr id="4" name="Text Placeholder 3"/>
          <p:cNvSpPr>
            <a:spLocks noGrp="1"/>
          </p:cNvSpPr>
          <p:nvPr>
            <p:ph type="body" sz="half" idx="2"/>
          </p:nvPr>
        </p:nvSpPr>
        <p:spPr>
          <a:xfrm>
            <a:off x="6657974" y="2255968"/>
            <a:ext cx="4848225" cy="3476617"/>
          </a:xfrm>
        </p:spPr>
        <p:txBody>
          <a:bodyPr anchor="t">
            <a:normAutofit/>
          </a:bodyPr>
          <a:lstStyle>
            <a:lvl1pPr marL="0" indent="0" algn="l">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7/20/2025</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295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bwMode="white">
          <a:xfrm>
            <a:off x="10571243"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11" name="TextBox 10"/>
          <p:cNvSpPr txBox="1"/>
          <p:nvPr/>
        </p:nvSpPr>
        <p:spPr bwMode="white">
          <a:xfrm>
            <a:off x="100262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2" name="Title 1"/>
          <p:cNvSpPr>
            <a:spLocks noGrp="1"/>
          </p:cNvSpPr>
          <p:nvPr>
            <p:ph type="title" hasCustomPrompt="1"/>
          </p:nvPr>
        </p:nvSpPr>
        <p:spPr>
          <a:xfrm>
            <a:off x="1320801" y="609601"/>
            <a:ext cx="9550399" cy="2743199"/>
          </a:xfrm>
        </p:spPr>
        <p:txBody>
          <a:bodyPr anchor="ctr">
            <a:normAutofit/>
          </a:bodyPr>
          <a:lstStyle>
            <a:lvl1pPr algn="ctr">
              <a:defRPr sz="3000" b="0" i="1" cap="none">
                <a:solidFill>
                  <a:schemeClr val="tx1"/>
                </a:solidFill>
              </a:defRPr>
            </a:lvl1pPr>
          </a:lstStyle>
          <a:p>
            <a:r>
              <a:rPr lang="en-US" noProof="0"/>
              <a:t>CLICK TO EDIT MASTER TITLE STYLE</a:t>
            </a:r>
          </a:p>
        </p:txBody>
      </p:sp>
      <p:sp>
        <p:nvSpPr>
          <p:cNvPr id="10" name="Text Placeholder 9"/>
          <p:cNvSpPr>
            <a:spLocks noGrp="1"/>
          </p:cNvSpPr>
          <p:nvPr>
            <p:ph type="body" sz="quarter" idx="13"/>
          </p:nvPr>
        </p:nvSpPr>
        <p:spPr>
          <a:xfrm>
            <a:off x="1426408" y="3352800"/>
            <a:ext cx="9339184" cy="381000"/>
          </a:xfrm>
        </p:spPr>
        <p:txBody>
          <a:bodyPr anchor="ctr">
            <a:normAutofit/>
          </a:bodyPr>
          <a:lstStyle>
            <a:lvl1pPr marL="0" indent="0" algn="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noProof="0"/>
              <a:t>Click to edit Master text styles</a:t>
            </a:r>
          </a:p>
        </p:txBody>
      </p:sp>
      <p:sp>
        <p:nvSpPr>
          <p:cNvPr id="7" name="Rectangle: Rounded Corners 6">
            <a:extLst>
              <a:ext uri="{FF2B5EF4-FFF2-40B4-BE49-F238E27FC236}">
                <a16:creationId xmlns:a16="http://schemas.microsoft.com/office/drawing/2014/main" id="{1AD7857E-8E0E-4AC1-ABDC-E42462C788DE}"/>
              </a:ext>
            </a:extLst>
          </p:cNvPr>
          <p:cNvSpPr/>
          <p:nvPr userDrawn="1"/>
        </p:nvSpPr>
        <p:spPr>
          <a:xfrm>
            <a:off x="1750844" y="3962401"/>
            <a:ext cx="8690313" cy="1908173"/>
          </a:xfrm>
          <a:prstGeom prst="roundRect">
            <a:avLst>
              <a:gd name="adj" fmla="val 6552"/>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Text Placeholder 2"/>
          <p:cNvSpPr>
            <a:spLocks noGrp="1"/>
          </p:cNvSpPr>
          <p:nvPr>
            <p:ph type="body" idx="1"/>
          </p:nvPr>
        </p:nvSpPr>
        <p:spPr>
          <a:xfrm>
            <a:off x="1857375" y="4021138"/>
            <a:ext cx="8486775" cy="1760537"/>
          </a:xfrm>
        </p:spPr>
        <p:txBody>
          <a:bodyPr anchor="ctr">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p>
            <a:fld id="{984B7D2A-0DF8-424B-9572-B79AEBB2D9DC}" type="datetimeFigureOut">
              <a:rPr lang="en-US" noProof="0" smtClean="0"/>
              <a:t>7/20/2025</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153409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599"/>
            <a:ext cx="10840914" cy="1260000"/>
          </a:xfrm>
        </p:spPr>
        <p:txBody>
          <a:bodyPr>
            <a:normAutofit/>
          </a:bodyPr>
          <a:lstStyle>
            <a:lvl1pPr>
              <a:defRPr sz="3000"/>
            </a:lvl1pPr>
          </a:lstStyle>
          <a:p>
            <a:r>
              <a:rPr lang="en-US" noProof="0"/>
              <a:t>Click to edit Master title style</a:t>
            </a:r>
          </a:p>
        </p:txBody>
      </p:sp>
      <p:sp>
        <p:nvSpPr>
          <p:cNvPr id="3" name="Text Placeholder 2"/>
          <p:cNvSpPr>
            <a:spLocks noGrp="1"/>
          </p:cNvSpPr>
          <p:nvPr>
            <p:ph type="body" idx="1"/>
          </p:nvPr>
        </p:nvSpPr>
        <p:spPr>
          <a:xfrm>
            <a:off x="685799" y="1869599"/>
            <a:ext cx="5202071"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685800" y="2870201"/>
            <a:ext cx="5202071" cy="2916000"/>
          </a:xfrm>
          <a:prstGeom prst="roundRect">
            <a:avLst>
              <a:gd name="adj" fmla="val 2496"/>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298270" y="1869599"/>
            <a:ext cx="5228444"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298270" y="2870201"/>
            <a:ext cx="5202071" cy="2916000"/>
          </a:xfrm>
          <a:prstGeom prst="roundRect">
            <a:avLst>
              <a:gd name="adj" fmla="val 2798"/>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984B7D2A-0DF8-424B-9572-B79AEBB2D9DC}" type="datetimeFigureOut">
              <a:rPr lang="en-US" noProof="0" smtClean="0"/>
              <a:t>7/20/2025</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2" name="Straight Connector 11">
            <a:extLst>
              <a:ext uri="{FF2B5EF4-FFF2-40B4-BE49-F238E27FC236}">
                <a16:creationId xmlns:a16="http://schemas.microsoft.com/office/drawing/2014/main" id="{8031B0A9-3E16-4C5B-A6CE-045BCB91A008}"/>
              </a:ext>
              <a:ext uri="{C183D7F6-B498-43B3-948B-1728B52AA6E4}">
                <adec:decorative xmlns:adec="http://schemas.microsoft.com/office/drawing/2017/decorative" val="1"/>
              </a:ext>
            </a:extLst>
          </p:cNvPr>
          <p:cNvCxnSpPr>
            <a:cxnSpLocks/>
          </p:cNvCxnSpPr>
          <p:nvPr userDrawn="1"/>
        </p:nvCxnSpPr>
        <p:spPr>
          <a:xfrm flipV="1">
            <a:off x="57150" y="93976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66961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noProof="0"/>
              <a:t>Click to edit Master title style</a:t>
            </a:r>
          </a:p>
        </p:txBody>
      </p:sp>
      <p:sp>
        <p:nvSpPr>
          <p:cNvPr id="9" name="Rectangle: Rounded Corners 8">
            <a:extLst>
              <a:ext uri="{FF2B5EF4-FFF2-40B4-BE49-F238E27FC236}">
                <a16:creationId xmlns:a16="http://schemas.microsoft.com/office/drawing/2014/main" id="{E44449DE-635B-4B23-9B8B-C95A5B8764DB}"/>
              </a:ext>
            </a:extLst>
          </p:cNvPr>
          <p:cNvSpPr/>
          <p:nvPr userDrawn="1"/>
        </p:nvSpPr>
        <p:spPr>
          <a:xfrm>
            <a:off x="663356" y="1790228"/>
            <a:ext cx="10863358" cy="4080348"/>
          </a:xfrm>
          <a:prstGeom prst="roundRect">
            <a:avLst>
              <a:gd name="adj" fmla="val 2634"/>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Content Placeholder 2"/>
          <p:cNvSpPr>
            <a:spLocks noGrp="1"/>
          </p:cNvSpPr>
          <p:nvPr>
            <p:ph sz="half" idx="1"/>
          </p:nvPr>
        </p:nvSpPr>
        <p:spPr>
          <a:xfrm>
            <a:off x="685802" y="1869600"/>
            <a:ext cx="5040000" cy="3921601"/>
          </a:xfrm>
          <a:prstGeom prst="roundRect">
            <a:avLst>
              <a:gd name="adj" fmla="val 1970"/>
            </a:avLst>
          </a:prstGeom>
          <a:ln w="28575">
            <a:noFill/>
          </a:ln>
          <a:effectLst/>
        </p:spPr>
        <p:txBody>
          <a:bodyPr anchor="t" anchorCtr="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6488644" y="1869601"/>
            <a:ext cx="5040000" cy="3921600"/>
          </a:xfrm>
          <a:prstGeom prst="roundRect">
            <a:avLst>
              <a:gd name="adj" fmla="val 2211"/>
            </a:avLst>
          </a:prstGeom>
          <a:ln w="28575">
            <a:noFill/>
          </a:ln>
          <a:effectLst/>
        </p:spPr>
        <p:txBody>
          <a:bodyPr anchor="t" anchorCtr="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984B7D2A-0DF8-424B-9572-B79AEBB2D9DC}" type="datetimeFigureOut">
              <a:rPr lang="en-US" noProof="0" smtClean="0"/>
              <a:t>7/20/2025</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0" name="Straight Connector 9">
            <a:extLst>
              <a:ext uri="{FF2B5EF4-FFF2-40B4-BE49-F238E27FC236}">
                <a16:creationId xmlns:a16="http://schemas.microsoft.com/office/drawing/2014/main" id="{E8539E0A-8009-4A6E-A7A1-5AEFA52206C3}"/>
              </a:ext>
              <a:ext uri="{C183D7F6-B498-43B3-948B-1728B52AA6E4}">
                <adec:decorative xmlns:adec="http://schemas.microsoft.com/office/drawing/2017/decorative" val="1"/>
              </a:ext>
            </a:extLst>
          </p:cNvPr>
          <p:cNvCxnSpPr>
            <a:cxnSpLocks/>
          </p:cNvCxnSpPr>
          <p:nvPr userDrawn="1"/>
        </p:nvCxnSpPr>
        <p:spPr>
          <a:xfrm flipV="1">
            <a:off x="57150" y="99691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62352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85801" y="609600"/>
            <a:ext cx="10840914" cy="1456267"/>
          </a:xfrm>
          <a:prstGeom prst="rect">
            <a:avLst/>
          </a:prstGeom>
          <a:effectLst/>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bwMode="white">
          <a:xfrm>
            <a:off x="685801" y="2142067"/>
            <a:ext cx="10840914" cy="3649133"/>
          </a:xfrm>
          <a:prstGeom prst="rect">
            <a:avLst/>
          </a:prstGeom>
        </p:spPr>
        <p:txBody>
          <a:bodyPr vert="horz" lIns="91440" tIns="45720" rIns="91440" bIns="45720" rtlCol="0" anchor="ct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84B7D2A-0DF8-424B-9572-B79AEBB2D9DC}" type="datetimeFigureOut">
              <a:rPr lang="en-US" noProof="0" smtClean="0"/>
              <a:t>7/20/2025</a:t>
            </a:fld>
            <a:endParaRPr lang="en-US" noProof="0"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noProof="0" dirty="0"/>
              <a:t>Add a Footer</a:t>
            </a:r>
          </a:p>
        </p:txBody>
      </p:sp>
      <p:sp>
        <p:nvSpPr>
          <p:cNvPr id="6" name="Slide Number Placeholder 5"/>
          <p:cNvSpPr>
            <a:spLocks noGrp="1"/>
          </p:cNvSpPr>
          <p:nvPr>
            <p:ph type="sldNum" sz="quarter" idx="4"/>
          </p:nvPr>
        </p:nvSpPr>
        <p:spPr>
          <a:xfrm>
            <a:off x="10266059" y="5870575"/>
            <a:ext cx="1260655"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009069978"/>
      </p:ext>
    </p:extLst>
  </p:cSld>
  <p:clrMap bg1="dk1" tx1="lt1" bg2="dk2" tx2="lt2" accent1="accent1" accent2="accent2" accent3="accent3" accent4="accent4" accent5="accent5" accent6="accent6" hlink="hlink" folHlink="folHlink"/>
  <p:sldLayoutIdLst>
    <p:sldLayoutId id="2147483662" r:id="rId1"/>
    <p:sldLayoutId id="2147483661" r:id="rId2"/>
    <p:sldLayoutId id="2147483668" r:id="rId3"/>
    <p:sldLayoutId id="2147483679" r:id="rId4"/>
    <p:sldLayoutId id="2147483669" r:id="rId5"/>
    <p:sldLayoutId id="2147483680" r:id="rId6"/>
    <p:sldLayoutId id="2147483672" r:id="rId7"/>
    <p:sldLayoutId id="2147483665" r:id="rId8"/>
    <p:sldLayoutId id="2147483664" r:id="rId9"/>
    <p:sldLayoutId id="2147483671" r:id="rId10"/>
    <p:sldLayoutId id="2147483666" r:id="rId11"/>
    <p:sldLayoutId id="2147483667" r:id="rId12"/>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go.microsoft.com/fwlink/?linkid=2007348" TargetMode="Externa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hyperlink" Target="https://go.microsoft.com/fwlink/?linkid=2007348" TargetMode="Externa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hyperlink" Target="https://go.microsoft.com/fwlink/?linkid=2007348" TargetMode="Externa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hyperlink" Target="https://go.microsoft.com/fwlink/?linkid=2007348" TargetMode="Externa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hyperlink" Target="https://go.microsoft.com/fwlink/?linkid=2007348" TargetMode="Externa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s://docs.espressif.com/" TargetMode="External"/><Relationship Id="rId2" Type="http://schemas.openxmlformats.org/officeDocument/2006/relationships/hyperlink" Target="https://go.microsoft.com/fwlink/?linkid=2007348" TargetMode="External"/><Relationship Id="rId1" Type="http://schemas.openxmlformats.org/officeDocument/2006/relationships/slideLayout" Target="../slideLayouts/slideLayout11.xml"/><Relationship Id="rId4" Type="http://schemas.openxmlformats.org/officeDocument/2006/relationships/hyperlink" Target="https://www.arduino.cc/reference/e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slideLayout" Target="../slideLayouts/slideLayout1.xml"/><Relationship Id="rId4" Type="http://schemas.openxmlformats.org/officeDocument/2006/relationships/video" Target="../media/media2.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CB4E0E-ECE5-4628-8AFC-87C9EFB0840C}"/>
              </a:ext>
            </a:extLst>
          </p:cNvPr>
          <p:cNvSpPr>
            <a:spLocks noGrp="1"/>
          </p:cNvSpPr>
          <p:nvPr>
            <p:ph idx="1"/>
          </p:nvPr>
        </p:nvSpPr>
        <p:spPr>
          <a:xfrm>
            <a:off x="4421529" y="3662770"/>
            <a:ext cx="3449256" cy="1208010"/>
          </a:xfrm>
        </p:spPr>
        <p:txBody>
          <a:bodyPr>
            <a:normAutofit/>
          </a:bodyPr>
          <a:lstStyle/>
          <a:p>
            <a:pPr marL="0" indent="0" algn="ctr">
              <a:lnSpc>
                <a:spcPct val="150000"/>
              </a:lnSpc>
              <a:buNone/>
            </a:pPr>
            <a:r>
              <a:rPr lang="en-IN" dirty="0">
                <a:latin typeface="Arial Black" panose="020B0A04020102020204" pitchFamily="34" charset="0"/>
              </a:rPr>
              <a:t> </a:t>
            </a:r>
            <a:r>
              <a:rPr lang="en-IN" b="1" dirty="0">
                <a:latin typeface="Arial Black" panose="020B0A04020102020204" pitchFamily="34" charset="0"/>
              </a:rPr>
              <a:t>TEAM MEMBERS </a:t>
            </a:r>
            <a:endParaRPr lang="en-IN" dirty="0">
              <a:latin typeface="Arial Black" panose="020B0A04020102020204" pitchFamily="34" charset="0"/>
            </a:endParaRPr>
          </a:p>
        </p:txBody>
      </p:sp>
      <p:sp>
        <p:nvSpPr>
          <p:cNvPr id="4" name="TextBox 3">
            <a:extLst>
              <a:ext uri="{FF2B5EF4-FFF2-40B4-BE49-F238E27FC236}">
                <a16:creationId xmlns:a16="http://schemas.microsoft.com/office/drawing/2014/main" id="{B92A30C0-C2FD-FDE5-8797-36FADE9AE940}"/>
              </a:ext>
            </a:extLst>
          </p:cNvPr>
          <p:cNvSpPr txBox="1"/>
          <p:nvPr/>
        </p:nvSpPr>
        <p:spPr>
          <a:xfrm>
            <a:off x="5567423" y="717630"/>
            <a:ext cx="184731" cy="369332"/>
          </a:xfrm>
          <a:prstGeom prst="rect">
            <a:avLst/>
          </a:prstGeom>
          <a:noFill/>
        </p:spPr>
        <p:txBody>
          <a:bodyPr wrap="none" rtlCol="0">
            <a:spAutoFit/>
          </a:bodyPr>
          <a:lstStyle/>
          <a:p>
            <a:endParaRPr lang="en-IN" dirty="0"/>
          </a:p>
        </p:txBody>
      </p:sp>
      <p:sp>
        <p:nvSpPr>
          <p:cNvPr id="7" name="TextBox 6">
            <a:extLst>
              <a:ext uri="{FF2B5EF4-FFF2-40B4-BE49-F238E27FC236}">
                <a16:creationId xmlns:a16="http://schemas.microsoft.com/office/drawing/2014/main" id="{A77BAC68-07E5-1617-9FDC-C982F10B41BD}"/>
              </a:ext>
            </a:extLst>
          </p:cNvPr>
          <p:cNvSpPr txBox="1"/>
          <p:nvPr/>
        </p:nvSpPr>
        <p:spPr>
          <a:xfrm>
            <a:off x="3864619" y="-221089"/>
            <a:ext cx="4462761" cy="1877437"/>
          </a:xfrm>
          <a:prstGeom prst="rect">
            <a:avLst/>
          </a:prstGeom>
          <a:noFill/>
        </p:spPr>
        <p:txBody>
          <a:bodyPr wrap="none" rtlCol="0">
            <a:spAutoFit/>
          </a:bodyPr>
          <a:lstStyle/>
          <a:p>
            <a:pPr algn="ctr"/>
            <a:endParaRPr lang="en-IN" sz="4800" dirty="0"/>
          </a:p>
          <a:p>
            <a:pPr algn="ctr"/>
            <a:r>
              <a:rPr lang="en-IN" sz="4800" dirty="0"/>
              <a:t> </a:t>
            </a:r>
            <a:r>
              <a:rPr lang="en-IN" sz="4800" b="1" dirty="0" err="1"/>
              <a:t>ElevateX</a:t>
            </a:r>
            <a:r>
              <a:rPr lang="en-IN" sz="4800" b="1" dirty="0"/>
              <a:t> </a:t>
            </a:r>
            <a:endParaRPr lang="en-IN" sz="4800" dirty="0"/>
          </a:p>
          <a:p>
            <a:pPr algn="ctr"/>
            <a:r>
              <a:rPr lang="en-US" sz="2000" b="1" dirty="0"/>
              <a:t>The Future of Crowd - Aware Elevators </a:t>
            </a:r>
            <a:endParaRPr lang="en-IN" sz="2000" dirty="0"/>
          </a:p>
        </p:txBody>
      </p:sp>
      <p:sp>
        <p:nvSpPr>
          <p:cNvPr id="9" name="TextBox 8">
            <a:extLst>
              <a:ext uri="{FF2B5EF4-FFF2-40B4-BE49-F238E27FC236}">
                <a16:creationId xmlns:a16="http://schemas.microsoft.com/office/drawing/2014/main" id="{2312E67D-1CEB-EF15-4011-8E1E90F5E7B5}"/>
              </a:ext>
            </a:extLst>
          </p:cNvPr>
          <p:cNvSpPr txBox="1"/>
          <p:nvPr/>
        </p:nvSpPr>
        <p:spPr>
          <a:xfrm>
            <a:off x="50157" y="2832683"/>
            <a:ext cx="12192000" cy="954107"/>
          </a:xfrm>
          <a:prstGeom prst="rect">
            <a:avLst/>
          </a:prstGeom>
          <a:noFill/>
        </p:spPr>
        <p:txBody>
          <a:bodyPr wrap="square" rtlCol="0">
            <a:spAutoFit/>
          </a:bodyPr>
          <a:lstStyle/>
          <a:p>
            <a:pPr algn="ctr"/>
            <a:r>
              <a:rPr lang="en-US" sz="2800" dirty="0">
                <a:latin typeface="Arial Black" panose="020B0A04020102020204" pitchFamily="34" charset="0"/>
              </a:rPr>
              <a:t>Group no : 2</a:t>
            </a:r>
          </a:p>
          <a:p>
            <a:pPr algn="ctr"/>
            <a:endParaRPr lang="en-IN" sz="2800" dirty="0">
              <a:latin typeface="Arial Black" panose="020B0A04020102020204" pitchFamily="34" charset="0"/>
            </a:endParaRPr>
          </a:p>
        </p:txBody>
      </p:sp>
      <p:sp>
        <p:nvSpPr>
          <p:cNvPr id="11" name="TextBox 10">
            <a:extLst>
              <a:ext uri="{FF2B5EF4-FFF2-40B4-BE49-F238E27FC236}">
                <a16:creationId xmlns:a16="http://schemas.microsoft.com/office/drawing/2014/main" id="{260BE3C9-85DC-6F12-CF14-874E845EC4F5}"/>
              </a:ext>
            </a:extLst>
          </p:cNvPr>
          <p:cNvSpPr txBox="1"/>
          <p:nvPr/>
        </p:nvSpPr>
        <p:spPr>
          <a:xfrm>
            <a:off x="-1" y="1902568"/>
            <a:ext cx="12192000" cy="646331"/>
          </a:xfrm>
          <a:prstGeom prst="rect">
            <a:avLst/>
          </a:prstGeom>
          <a:noFill/>
        </p:spPr>
        <p:txBody>
          <a:bodyPr wrap="square" rtlCol="0">
            <a:spAutoFit/>
          </a:bodyPr>
          <a:lstStyle/>
          <a:p>
            <a:pPr algn="ctr"/>
            <a:r>
              <a:rPr lang="en-US" b="1" dirty="0"/>
              <a:t>Domain Name:</a:t>
            </a:r>
            <a:br>
              <a:rPr lang="en-US" dirty="0"/>
            </a:br>
            <a:r>
              <a:rPr lang="en-US" dirty="0"/>
              <a:t>IoT-Based Embedded Systems for Smart Automation</a:t>
            </a:r>
            <a:endParaRPr lang="en-IN" dirty="0"/>
          </a:p>
        </p:txBody>
      </p:sp>
      <p:cxnSp>
        <p:nvCxnSpPr>
          <p:cNvPr id="14" name="Straight Connector 13">
            <a:extLst>
              <a:ext uri="{FF2B5EF4-FFF2-40B4-BE49-F238E27FC236}">
                <a16:creationId xmlns:a16="http://schemas.microsoft.com/office/drawing/2014/main" id="{8BAE101C-6C32-31C0-9D4E-9CB8FB96473B}"/>
              </a:ext>
            </a:extLst>
          </p:cNvPr>
          <p:cNvCxnSpPr/>
          <p:nvPr/>
        </p:nvCxnSpPr>
        <p:spPr>
          <a:xfrm>
            <a:off x="1180618" y="1726964"/>
            <a:ext cx="9931078"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16" name="Rectangle 15">
            <a:extLst>
              <a:ext uri="{FF2B5EF4-FFF2-40B4-BE49-F238E27FC236}">
                <a16:creationId xmlns:a16="http://schemas.microsoft.com/office/drawing/2014/main" id="{08F03B89-FDBC-F332-413E-D3B7E84D732C}"/>
              </a:ext>
            </a:extLst>
          </p:cNvPr>
          <p:cNvSpPr/>
          <p:nvPr/>
        </p:nvSpPr>
        <p:spPr>
          <a:xfrm>
            <a:off x="4849792" y="2782669"/>
            <a:ext cx="2592730" cy="646331"/>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17" name="TextBox 16">
            <a:extLst>
              <a:ext uri="{FF2B5EF4-FFF2-40B4-BE49-F238E27FC236}">
                <a16:creationId xmlns:a16="http://schemas.microsoft.com/office/drawing/2014/main" id="{582DE03A-6F37-2643-E2D0-9E8A3C7DDC8B}"/>
              </a:ext>
            </a:extLst>
          </p:cNvPr>
          <p:cNvSpPr txBox="1"/>
          <p:nvPr/>
        </p:nvSpPr>
        <p:spPr>
          <a:xfrm>
            <a:off x="5109543" y="4227387"/>
            <a:ext cx="2516010" cy="2814617"/>
          </a:xfrm>
          <a:prstGeom prst="rect">
            <a:avLst/>
          </a:prstGeom>
          <a:noFill/>
        </p:spPr>
        <p:txBody>
          <a:bodyPr wrap="none" rtlCol="0">
            <a:spAutoFit/>
          </a:bodyPr>
          <a:lstStyle/>
          <a:p>
            <a:pPr marL="342900" indent="-342900">
              <a:lnSpc>
                <a:spcPct val="150000"/>
              </a:lnSpc>
              <a:buFont typeface="Wingdings" panose="05000000000000000000" pitchFamily="2" charset="2"/>
              <a:buChar char="§"/>
            </a:pPr>
            <a:r>
              <a:rPr lang="en-IN" sz="2000" dirty="0">
                <a:latin typeface="Calibri" panose="020F0502020204030204" pitchFamily="34" charset="0"/>
                <a:ea typeface="Calibri" panose="020F0502020204030204" pitchFamily="34" charset="0"/>
                <a:cs typeface="Calibri" panose="020F0502020204030204" pitchFamily="34" charset="0"/>
              </a:rPr>
              <a:t>Shobhit Poddar:</a:t>
            </a:r>
          </a:p>
          <a:p>
            <a:pPr marL="342900" indent="-342900">
              <a:lnSpc>
                <a:spcPct val="150000"/>
              </a:lnSpc>
              <a:buFont typeface="Wingdings" panose="05000000000000000000" pitchFamily="2" charset="2"/>
              <a:buChar char="§"/>
            </a:pPr>
            <a:r>
              <a:rPr lang="en-IN" sz="2000" dirty="0">
                <a:latin typeface="Calibri" panose="020F0502020204030204" pitchFamily="34" charset="0"/>
                <a:ea typeface="Calibri" panose="020F0502020204030204" pitchFamily="34" charset="0"/>
                <a:cs typeface="Calibri" panose="020F0502020204030204" pitchFamily="34" charset="0"/>
              </a:rPr>
              <a:t>Ujjawal Singh: </a:t>
            </a:r>
          </a:p>
          <a:p>
            <a:pPr marL="342900" indent="-342900">
              <a:lnSpc>
                <a:spcPct val="150000"/>
              </a:lnSpc>
              <a:buFont typeface="Wingdings" panose="05000000000000000000" pitchFamily="2" charset="2"/>
              <a:buChar char="§"/>
            </a:pPr>
            <a:r>
              <a:rPr lang="en-IN" sz="2000" dirty="0">
                <a:latin typeface="Calibri" panose="020F0502020204030204" pitchFamily="34" charset="0"/>
                <a:ea typeface="Calibri" panose="020F0502020204030204" pitchFamily="34" charset="0"/>
                <a:cs typeface="Calibri" panose="020F0502020204030204" pitchFamily="34" charset="0"/>
              </a:rPr>
              <a:t>Raushan Kumar: </a:t>
            </a:r>
          </a:p>
          <a:p>
            <a:pPr marL="342900" indent="-342900">
              <a:lnSpc>
                <a:spcPct val="150000"/>
              </a:lnSpc>
              <a:buFont typeface="Wingdings" panose="05000000000000000000" pitchFamily="2" charset="2"/>
              <a:buChar char="§"/>
            </a:pPr>
            <a:r>
              <a:rPr lang="en-IN" sz="2000" dirty="0">
                <a:latin typeface="Calibri" panose="020F0502020204030204" pitchFamily="34" charset="0"/>
                <a:ea typeface="Calibri" panose="020F0502020204030204" pitchFamily="34" charset="0"/>
                <a:cs typeface="Calibri" panose="020F0502020204030204" pitchFamily="34" charset="0"/>
              </a:rPr>
              <a:t>Suryansh Subham: </a:t>
            </a:r>
          </a:p>
          <a:p>
            <a:pPr marL="342900" indent="-342900">
              <a:lnSpc>
                <a:spcPct val="150000"/>
              </a:lnSpc>
              <a:buFont typeface="Wingdings" panose="05000000000000000000" pitchFamily="2" charset="2"/>
              <a:buChar char="§"/>
            </a:pPr>
            <a:r>
              <a:rPr lang="en-IN" sz="2000" dirty="0">
                <a:latin typeface="Calibri" panose="020F0502020204030204" pitchFamily="34" charset="0"/>
                <a:ea typeface="Calibri" panose="020F0502020204030204" pitchFamily="34" charset="0"/>
                <a:cs typeface="Calibri" panose="020F0502020204030204" pitchFamily="34" charset="0"/>
              </a:rPr>
              <a:t>Ashutosh Kumar: </a:t>
            </a:r>
            <a:endParaRPr lang="en-US" sz="2000" dirty="0">
              <a:latin typeface="Calibri" panose="020F0502020204030204" pitchFamily="34" charset="0"/>
              <a:ea typeface="Calibri" panose="020F0502020204030204" pitchFamily="34" charset="0"/>
              <a:cs typeface="Calibri" panose="020F0502020204030204" pitchFamily="34" charset="0"/>
            </a:endParaRPr>
          </a:p>
          <a:p>
            <a:pPr>
              <a:lnSpc>
                <a:spcPct val="150000"/>
              </a:lnSpc>
            </a:pPr>
            <a:endParaRPr lang="en-IN" sz="2000" dirty="0"/>
          </a:p>
        </p:txBody>
      </p:sp>
    </p:spTree>
    <p:extLst>
      <p:ext uri="{BB962C8B-B14F-4D97-AF65-F5344CB8AC3E}">
        <p14:creationId xmlns:p14="http://schemas.microsoft.com/office/powerpoint/2010/main" val="862656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hlinkClick r:id="rId2"/>
            <a:extLst>
              <a:ext uri="{FF2B5EF4-FFF2-40B4-BE49-F238E27FC236}">
                <a16:creationId xmlns:a16="http://schemas.microsoft.com/office/drawing/2014/main" id="{5FC6C278-4035-446A-A94B-030E792FDDF5}"/>
              </a:ext>
            </a:extLst>
          </p:cNvPr>
          <p:cNvSpPr txBox="1"/>
          <p:nvPr/>
        </p:nvSpPr>
        <p:spPr>
          <a:xfrm>
            <a:off x="1147823" y="1302035"/>
            <a:ext cx="9896355" cy="5179787"/>
          </a:xfrm>
          <a:prstGeom prst="rect">
            <a:avLst/>
          </a:prstGeom>
          <a:noFill/>
        </p:spPr>
        <p:txBody>
          <a:bodyPr wrap="square" rtlCol="0">
            <a:noAutofit/>
          </a:bodyPr>
          <a:lstStyle/>
          <a:p>
            <a:pPr marL="342900" indent="-342900">
              <a:buFont typeface="+mj-lt"/>
              <a:buAutoNum type="arabicPeriod"/>
            </a:pPr>
            <a:endParaRPr lang="en-US"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b="1" dirty="0">
                <a:latin typeface="Calibri" panose="020F0502020204030204" pitchFamily="34" charset="0"/>
                <a:ea typeface="Calibri" panose="020F0502020204030204" pitchFamily="34" charset="0"/>
                <a:cs typeface="Calibri" panose="020F0502020204030204" pitchFamily="34" charset="0"/>
              </a:rPr>
              <a:t> Space-Efficient Smart Buildings:</a:t>
            </a:r>
            <a:br>
              <a:rPr lang="en-US" dirty="0">
                <a:latin typeface="Calibri" panose="020F0502020204030204" pitchFamily="34" charset="0"/>
                <a:ea typeface="Calibri" panose="020F0502020204030204" pitchFamily="34" charset="0"/>
                <a:cs typeface="Calibri" panose="020F0502020204030204" pitchFamily="34" charset="0"/>
              </a:rPr>
            </a:br>
            <a:r>
              <a:rPr lang="en-US" dirty="0">
                <a:latin typeface="Calibri" panose="020F0502020204030204" pitchFamily="34" charset="0"/>
                <a:ea typeface="Calibri" panose="020F0502020204030204" pitchFamily="34" charset="0"/>
                <a:cs typeface="Calibri" panose="020F0502020204030204" pitchFamily="34" charset="0"/>
              </a:rPr>
              <a:t>Automatically dispatches lifts to the most crowded floor, improving traffic flow in commercial and </a:t>
            </a:r>
          </a:p>
          <a:p>
            <a:r>
              <a:rPr lang="en-US" dirty="0">
                <a:latin typeface="Calibri" panose="020F0502020204030204" pitchFamily="34" charset="0"/>
                <a:ea typeface="Calibri" panose="020F0502020204030204" pitchFamily="34" charset="0"/>
                <a:cs typeface="Calibri" panose="020F0502020204030204" pitchFamily="34" charset="0"/>
              </a:rPr>
              <a:t>	residential buildings.</a:t>
            </a:r>
          </a:p>
          <a:p>
            <a:pPr marL="342900" indent="-342900">
              <a:buFont typeface="+mj-lt"/>
              <a:buAutoNum type="arabicPeriod"/>
            </a:pPr>
            <a:endParaRPr lang="en-US"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b="1" dirty="0">
                <a:latin typeface="Calibri" panose="020F0502020204030204" pitchFamily="34" charset="0"/>
                <a:ea typeface="Calibri" panose="020F0502020204030204" pitchFamily="34" charset="0"/>
                <a:cs typeface="Calibri" panose="020F0502020204030204" pitchFamily="34" charset="0"/>
              </a:rPr>
              <a:t>Hospitals &amp; Emergency Facilities:</a:t>
            </a:r>
            <a:br>
              <a:rPr lang="en-US" dirty="0">
                <a:latin typeface="Calibri" panose="020F0502020204030204" pitchFamily="34" charset="0"/>
                <a:ea typeface="Calibri" panose="020F0502020204030204" pitchFamily="34" charset="0"/>
                <a:cs typeface="Calibri" panose="020F0502020204030204" pitchFamily="34" charset="0"/>
              </a:rPr>
            </a:br>
            <a:r>
              <a:rPr lang="en-US" dirty="0">
                <a:latin typeface="Calibri" panose="020F0502020204030204" pitchFamily="34" charset="0"/>
                <a:ea typeface="Calibri" panose="020F0502020204030204" pitchFamily="34" charset="0"/>
                <a:cs typeface="Calibri" panose="020F0502020204030204" pitchFamily="34" charset="0"/>
              </a:rPr>
              <a:t>Prioritizes floors with high crowd demand, crucial in medical emergencies for faster response.</a:t>
            </a:r>
          </a:p>
          <a:p>
            <a:pPr marL="342900" indent="-342900">
              <a:buFont typeface="+mj-lt"/>
              <a:buAutoNum type="arabicPeriod"/>
            </a:pP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b="1" dirty="0">
                <a:latin typeface="Calibri" panose="020F0502020204030204" pitchFamily="34" charset="0"/>
                <a:ea typeface="Calibri" panose="020F0502020204030204" pitchFamily="34" charset="0"/>
                <a:cs typeface="Calibri" panose="020F0502020204030204" pitchFamily="34" charset="0"/>
              </a:rPr>
              <a:t>Office Complexes &amp; Malls:</a:t>
            </a:r>
            <a:br>
              <a:rPr lang="en-US" dirty="0">
                <a:latin typeface="Calibri" panose="020F0502020204030204" pitchFamily="34" charset="0"/>
                <a:ea typeface="Calibri" panose="020F0502020204030204" pitchFamily="34" charset="0"/>
                <a:cs typeface="Calibri" panose="020F0502020204030204" pitchFamily="34" charset="0"/>
              </a:rPr>
            </a:br>
            <a:r>
              <a:rPr lang="en-US" dirty="0">
                <a:latin typeface="Calibri" panose="020F0502020204030204" pitchFamily="34" charset="0"/>
                <a:ea typeface="Calibri" panose="020F0502020204030204" pitchFamily="34" charset="0"/>
                <a:cs typeface="Calibri" panose="020F0502020204030204" pitchFamily="34" charset="0"/>
              </a:rPr>
              <a:t>Reduces waiting time during peak hours, enhancing visitor experience and operational efficiency.</a:t>
            </a:r>
          </a:p>
          <a:p>
            <a:pPr marL="342900" indent="-342900">
              <a:buFont typeface="+mj-lt"/>
              <a:buAutoNum type="arabicPeriod"/>
            </a:pP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Accessible Lift Assistance:</a:t>
            </a:r>
            <a:br>
              <a:rPr lang="en-US" dirty="0">
                <a:latin typeface="Calibri" panose="020F0502020204030204" pitchFamily="34" charset="0"/>
                <a:ea typeface="Calibri" panose="020F0502020204030204" pitchFamily="34" charset="0"/>
                <a:cs typeface="Calibri" panose="020F0502020204030204" pitchFamily="34" charset="0"/>
              </a:rPr>
            </a:br>
            <a:r>
              <a:rPr lang="en-US" dirty="0">
                <a:latin typeface="Calibri" panose="020F0502020204030204" pitchFamily="34" charset="0"/>
                <a:ea typeface="Calibri" panose="020F0502020204030204" pitchFamily="34" charset="0"/>
                <a:cs typeface="Calibri" panose="020F0502020204030204" pitchFamily="34" charset="0"/>
              </a:rPr>
              <a:t>Beneficial for elderly or differently-abled people by reducing time spent waiting for elevators.</a:t>
            </a:r>
          </a:p>
          <a:p>
            <a:pPr marL="342900" indent="-342900">
              <a:buFont typeface="+mj-lt"/>
              <a:buAutoNum type="arabicPeriod"/>
            </a:pPr>
            <a:endParaRPr lang="en-US"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b="1" dirty="0">
                <a:latin typeface="Calibri" panose="020F0502020204030204" pitchFamily="34" charset="0"/>
                <a:ea typeface="Calibri" panose="020F0502020204030204" pitchFamily="34" charset="0"/>
                <a:cs typeface="Calibri" panose="020F0502020204030204" pitchFamily="34" charset="0"/>
              </a:rPr>
              <a:t>Educational Institutions:</a:t>
            </a:r>
            <a:br>
              <a:rPr lang="en-US" dirty="0">
                <a:latin typeface="Calibri" panose="020F0502020204030204" pitchFamily="34" charset="0"/>
                <a:ea typeface="Calibri" panose="020F0502020204030204" pitchFamily="34" charset="0"/>
                <a:cs typeface="Calibri" panose="020F0502020204030204" pitchFamily="34" charset="0"/>
              </a:rPr>
            </a:br>
            <a:r>
              <a:rPr lang="en-US" dirty="0">
                <a:latin typeface="Calibri" panose="020F0502020204030204" pitchFamily="34" charset="0"/>
                <a:ea typeface="Calibri" panose="020F0502020204030204" pitchFamily="34" charset="0"/>
                <a:cs typeface="Calibri" panose="020F0502020204030204" pitchFamily="34" charset="0"/>
              </a:rPr>
              <a:t>Helps manage large crowds between class transitions by dynamically allocating lift services.</a:t>
            </a:r>
          </a:p>
          <a:p>
            <a:pPr marL="342900" indent="-342900">
              <a:buFont typeface="+mj-lt"/>
              <a:buAutoNum type="arabicPeriod"/>
            </a:pPr>
            <a:endParaRPr lang="en-US"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b="1" dirty="0">
                <a:latin typeface="Calibri" panose="020F0502020204030204" pitchFamily="34" charset="0"/>
                <a:ea typeface="Calibri" panose="020F0502020204030204" pitchFamily="34" charset="0"/>
                <a:cs typeface="Calibri" panose="020F0502020204030204" pitchFamily="34" charset="0"/>
              </a:rPr>
              <a:t>Industrial Automation:</a:t>
            </a:r>
            <a:br>
              <a:rPr lang="en-US" dirty="0">
                <a:latin typeface="Calibri" panose="020F0502020204030204" pitchFamily="34" charset="0"/>
                <a:ea typeface="Calibri" panose="020F0502020204030204" pitchFamily="34" charset="0"/>
                <a:cs typeface="Calibri" panose="020F0502020204030204" pitchFamily="34" charset="0"/>
              </a:rPr>
            </a:br>
            <a:r>
              <a:rPr lang="en-US" dirty="0">
                <a:latin typeface="Calibri" panose="020F0502020204030204" pitchFamily="34" charset="0"/>
                <a:ea typeface="Calibri" panose="020F0502020204030204" pitchFamily="34" charset="0"/>
                <a:cs typeface="Calibri" panose="020F0502020204030204" pitchFamily="34" charset="0"/>
              </a:rPr>
              <a:t>Can be adapted to control lift-based material handling systems based on demand.</a:t>
            </a:r>
          </a:p>
          <a:p>
            <a:pPr marL="342900" indent="-342900">
              <a:buFont typeface="+mj-lt"/>
              <a:buAutoNum type="arabicPeriod"/>
            </a:pP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endParaRPr lang="en-US" u="sng"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endParaRPr lang="en-US" u="sng" dirty="0">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8219B6D6-B9B0-4A34-5C91-7F6704A51212}"/>
              </a:ext>
            </a:extLst>
          </p:cNvPr>
          <p:cNvSpPr txBox="1"/>
          <p:nvPr/>
        </p:nvSpPr>
        <p:spPr>
          <a:xfrm>
            <a:off x="1147822" y="555585"/>
            <a:ext cx="6729663" cy="1200329"/>
          </a:xfrm>
          <a:prstGeom prst="rect">
            <a:avLst/>
          </a:prstGeom>
          <a:noFill/>
        </p:spPr>
        <p:txBody>
          <a:bodyPr wrap="none" rtlCol="0">
            <a:spAutoFit/>
          </a:bodyPr>
          <a:lstStyle/>
          <a:p>
            <a:r>
              <a:rPr lang="en-US" sz="3600" b="1" dirty="0">
                <a:latin typeface="Calibri" panose="020F0502020204030204" pitchFamily="34" charset="0"/>
                <a:ea typeface="Calibri" panose="020F0502020204030204" pitchFamily="34" charset="0"/>
                <a:cs typeface="Calibri" panose="020F0502020204030204" pitchFamily="34" charset="0"/>
              </a:rPr>
              <a:t>Applications of Smart Lift System :</a:t>
            </a:r>
          </a:p>
          <a:p>
            <a:endParaRPr lang="en-IN" sz="3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94598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F8E065-5D0F-66A1-419C-82571120A237}"/>
            </a:ext>
          </a:extLst>
        </p:cNvPr>
        <p:cNvGrpSpPr/>
        <p:nvPr/>
      </p:nvGrpSpPr>
      <p:grpSpPr>
        <a:xfrm>
          <a:off x="0" y="0"/>
          <a:ext cx="0" cy="0"/>
          <a:chOff x="0" y="0"/>
          <a:chExt cx="0" cy="0"/>
        </a:xfrm>
      </p:grpSpPr>
      <p:sp>
        <p:nvSpPr>
          <p:cNvPr id="8" name="TextBox 7">
            <a:hlinkClick r:id="rId2"/>
            <a:extLst>
              <a:ext uri="{FF2B5EF4-FFF2-40B4-BE49-F238E27FC236}">
                <a16:creationId xmlns:a16="http://schemas.microsoft.com/office/drawing/2014/main" id="{D4F1C337-A0E1-FA29-9FC4-AC2D4B482577}"/>
              </a:ext>
            </a:extLst>
          </p:cNvPr>
          <p:cNvSpPr txBox="1"/>
          <p:nvPr/>
        </p:nvSpPr>
        <p:spPr>
          <a:xfrm>
            <a:off x="1147822" y="1383058"/>
            <a:ext cx="9896355" cy="5179787"/>
          </a:xfrm>
          <a:prstGeom prst="rect">
            <a:avLst/>
          </a:prstGeom>
          <a:noFill/>
        </p:spPr>
        <p:txBody>
          <a:bodyPr wrap="square" rtlCol="0">
            <a:noAutofit/>
          </a:bodyPr>
          <a:lstStyle/>
          <a:p>
            <a:pPr algn="just"/>
            <a:r>
              <a:rPr lang="en-US" dirty="0">
                <a:latin typeface="Calibri" panose="020F0502020204030204" pitchFamily="34" charset="0"/>
                <a:ea typeface="Calibri" panose="020F0502020204030204" pitchFamily="34" charset="0"/>
                <a:cs typeface="Calibri" panose="020F0502020204030204" pitchFamily="34" charset="0"/>
              </a:rPr>
              <a:t>We began the project by identifying inefficiencies in traditional lift systems and proposed a smart solution using IoT and embedded systems. Crowd detection was achieved using Python and OpenCV on three laptops, each representing a floor, which sent real-time data to the ESP32 via Wi-Fi. Simultaneously, we built the hardware circuit using an ESP32, L298N motor driver, DC gear motor, reed switches, magnets, and LEDs for floor detection. The Arduino code was developed and tested to control motor direction and LED indicators based on the most crowded floor. After verifying individual modules, we successfully integrated both hardware and software into a working prototype.</a:t>
            </a:r>
          </a:p>
          <a:p>
            <a:pPr algn="just"/>
            <a:endParaRPr lang="en-US" dirty="0">
              <a:latin typeface="Calibri" panose="020F0502020204030204" pitchFamily="34" charset="0"/>
              <a:ea typeface="Calibri" panose="020F0502020204030204" pitchFamily="34" charset="0"/>
              <a:cs typeface="Calibri" panose="020F0502020204030204" pitchFamily="34" charset="0"/>
            </a:endParaRPr>
          </a:p>
          <a:p>
            <a:pPr algn="just"/>
            <a:endParaRPr lang="en-US" u="sng" dirty="0">
              <a:latin typeface="Calibri" panose="020F0502020204030204" pitchFamily="34" charset="0"/>
              <a:ea typeface="Calibri" panose="020F0502020204030204" pitchFamily="34" charset="0"/>
              <a:cs typeface="Calibri" panose="020F0502020204030204" pitchFamily="34" charset="0"/>
            </a:endParaRPr>
          </a:p>
          <a:p>
            <a:pPr algn="just"/>
            <a:r>
              <a:rPr lang="en-US" sz="2400" b="1" dirty="0">
                <a:latin typeface="Calibri" panose="020F0502020204030204" pitchFamily="34" charset="0"/>
                <a:ea typeface="Calibri" panose="020F0502020204030204" pitchFamily="34" charset="0"/>
                <a:cs typeface="Calibri" panose="020F0502020204030204" pitchFamily="34" charset="0"/>
              </a:rPr>
              <a:t>Why These Projects Are Relevant to Your Lift System?</a:t>
            </a:r>
          </a:p>
          <a:p>
            <a:pPr algn="just"/>
            <a:endParaRPr lang="en-US" sz="2400" b="1" dirty="0">
              <a:latin typeface="Calibri" panose="020F0502020204030204" pitchFamily="34" charset="0"/>
              <a:ea typeface="Calibri" panose="020F0502020204030204" pitchFamily="34" charset="0"/>
              <a:cs typeface="Calibri" panose="020F0502020204030204" pitchFamily="34" charset="0"/>
            </a:endParaRPr>
          </a:p>
          <a:p>
            <a:r>
              <a:rPr lang="en-US" b="1" dirty="0"/>
              <a:t>Common Features: </a:t>
            </a:r>
            <a:r>
              <a:rPr lang="en-US" dirty="0"/>
              <a:t>Like other smart systems, our project includes real-time monitoring, automation, remote access, and safety alerts.</a:t>
            </a:r>
          </a:p>
          <a:p>
            <a:endParaRPr lang="en-US" dirty="0"/>
          </a:p>
          <a:p>
            <a:r>
              <a:rPr lang="en-US" b="1" dirty="0"/>
              <a:t>Overlap: </a:t>
            </a:r>
            <a:r>
              <a:rPr lang="en-US" dirty="0"/>
              <a:t>It uses ESP32, sensor integration, and a web interface—similar to many IoT projects.</a:t>
            </a:r>
          </a:p>
          <a:p>
            <a:endParaRPr lang="en-US" dirty="0"/>
          </a:p>
          <a:p>
            <a:r>
              <a:rPr lang="en-US" b="1" dirty="0"/>
              <a:t>Unique Point</a:t>
            </a:r>
            <a:r>
              <a:rPr lang="en-US" dirty="0"/>
              <a:t>: Our system stands out by combining real-time crowd detection, floor prioritization, limit-switch homing, and precise motor control, which is rarely found together in previous works.</a:t>
            </a:r>
          </a:p>
        </p:txBody>
      </p:sp>
      <p:sp>
        <p:nvSpPr>
          <p:cNvPr id="2" name="TextBox 1">
            <a:extLst>
              <a:ext uri="{FF2B5EF4-FFF2-40B4-BE49-F238E27FC236}">
                <a16:creationId xmlns:a16="http://schemas.microsoft.com/office/drawing/2014/main" id="{7B26AA24-9C21-FFFE-342E-94104FAD4D5F}"/>
              </a:ext>
            </a:extLst>
          </p:cNvPr>
          <p:cNvSpPr txBox="1"/>
          <p:nvPr/>
        </p:nvSpPr>
        <p:spPr>
          <a:xfrm>
            <a:off x="1147822" y="544010"/>
            <a:ext cx="2927212" cy="646331"/>
          </a:xfrm>
          <a:prstGeom prst="rect">
            <a:avLst/>
          </a:prstGeom>
          <a:noFill/>
        </p:spPr>
        <p:txBody>
          <a:bodyPr wrap="none" rtlCol="0">
            <a:spAutoFit/>
          </a:bodyPr>
          <a:lstStyle/>
          <a:p>
            <a:r>
              <a:rPr lang="en-IN" sz="3600" b="1" dirty="0">
                <a:latin typeface="Calibri" panose="020F0502020204030204" pitchFamily="34" charset="0"/>
                <a:ea typeface="Calibri" panose="020F0502020204030204" pitchFamily="34" charset="0"/>
                <a:cs typeface="Calibri" panose="020F0502020204030204" pitchFamily="34" charset="0"/>
              </a:rPr>
              <a:t>Past reports : </a:t>
            </a:r>
          </a:p>
        </p:txBody>
      </p:sp>
    </p:spTree>
    <p:extLst>
      <p:ext uri="{BB962C8B-B14F-4D97-AF65-F5344CB8AC3E}">
        <p14:creationId xmlns:p14="http://schemas.microsoft.com/office/powerpoint/2010/main" val="4271286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D49086-3BE7-D504-B2B2-4A0BD62AAAEA}"/>
            </a:ext>
          </a:extLst>
        </p:cNvPr>
        <p:cNvGrpSpPr/>
        <p:nvPr/>
      </p:nvGrpSpPr>
      <p:grpSpPr>
        <a:xfrm>
          <a:off x="0" y="0"/>
          <a:ext cx="0" cy="0"/>
          <a:chOff x="0" y="0"/>
          <a:chExt cx="0" cy="0"/>
        </a:xfrm>
      </p:grpSpPr>
      <p:sp>
        <p:nvSpPr>
          <p:cNvPr id="8" name="TextBox 7">
            <a:hlinkClick r:id="rId2"/>
            <a:extLst>
              <a:ext uri="{FF2B5EF4-FFF2-40B4-BE49-F238E27FC236}">
                <a16:creationId xmlns:a16="http://schemas.microsoft.com/office/drawing/2014/main" id="{C888D0D2-8E01-0849-B1F4-460A592E9517}"/>
              </a:ext>
            </a:extLst>
          </p:cNvPr>
          <p:cNvSpPr txBox="1"/>
          <p:nvPr/>
        </p:nvSpPr>
        <p:spPr>
          <a:xfrm>
            <a:off x="1228846" y="1678213"/>
            <a:ext cx="9896355" cy="5179787"/>
          </a:xfrm>
          <a:prstGeom prst="rect">
            <a:avLst/>
          </a:prstGeom>
          <a:noFill/>
        </p:spPr>
        <p:txBody>
          <a:bodyPr wrap="square" rtlCol="0">
            <a:noAutofit/>
          </a:bodyPr>
          <a:lstStyle/>
          <a:p>
            <a:pPr marL="342900" indent="-342900">
              <a:buFont typeface="+mj-lt"/>
              <a:buAutoNum type="arabicPeriod"/>
            </a:pPr>
            <a:endParaRPr lang="en-IN"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b="1" dirty="0">
                <a:latin typeface="Calibri" panose="020F0502020204030204" pitchFamily="34" charset="0"/>
                <a:ea typeface="Calibri" panose="020F0502020204030204" pitchFamily="34" charset="0"/>
                <a:cs typeface="Calibri" panose="020F0502020204030204" pitchFamily="34" charset="0"/>
              </a:rPr>
              <a:t>AI-based Decision Making</a:t>
            </a:r>
            <a:r>
              <a:rPr lang="en-US" dirty="0">
                <a:latin typeface="Calibri" panose="020F0502020204030204" pitchFamily="34" charset="0"/>
                <a:ea typeface="Calibri" panose="020F0502020204030204" pitchFamily="34" charset="0"/>
                <a:cs typeface="Calibri" panose="020F0502020204030204" pitchFamily="34" charset="0"/>
              </a:rPr>
              <a:t>: Integrate machine learning to predict crowd patterns and optimize lift scheduling automatically. </a:t>
            </a:r>
          </a:p>
          <a:p>
            <a:pPr marL="342900" indent="-342900">
              <a:buFont typeface="+mj-lt"/>
              <a:buAutoNum type="arabicPeriod"/>
            </a:pP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b="1" dirty="0">
                <a:latin typeface="Calibri" panose="020F0502020204030204" pitchFamily="34" charset="0"/>
                <a:ea typeface="Calibri" panose="020F0502020204030204" pitchFamily="34" charset="0"/>
                <a:cs typeface="Calibri" panose="020F0502020204030204" pitchFamily="34" charset="0"/>
              </a:rPr>
              <a:t>Advanced Camera Vision</a:t>
            </a:r>
            <a:r>
              <a:rPr lang="en-US" dirty="0">
                <a:latin typeface="Calibri" panose="020F0502020204030204" pitchFamily="34" charset="0"/>
                <a:ea typeface="Calibri" panose="020F0502020204030204" pitchFamily="34" charset="0"/>
                <a:cs typeface="Calibri" panose="020F0502020204030204" pitchFamily="34" charset="0"/>
              </a:rPr>
              <a:t>: Use facial recognition or advanced object detection for better accuracy in people counting and access control. </a:t>
            </a:r>
          </a:p>
          <a:p>
            <a:pPr marL="342900" indent="-342900">
              <a:buFont typeface="+mj-lt"/>
              <a:buAutoNum type="arabicPeriod"/>
            </a:pP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b="1" dirty="0">
                <a:latin typeface="Calibri" panose="020F0502020204030204" pitchFamily="34" charset="0"/>
                <a:ea typeface="Calibri" panose="020F0502020204030204" pitchFamily="34" charset="0"/>
                <a:cs typeface="Calibri" panose="020F0502020204030204" pitchFamily="34" charset="0"/>
              </a:rPr>
              <a:t>Cloud Integration</a:t>
            </a:r>
            <a:r>
              <a:rPr lang="en-US" dirty="0">
                <a:latin typeface="Calibri" panose="020F0502020204030204" pitchFamily="34" charset="0"/>
                <a:ea typeface="Calibri" panose="020F0502020204030204" pitchFamily="34" charset="0"/>
                <a:cs typeface="Calibri" panose="020F0502020204030204" pitchFamily="34" charset="0"/>
              </a:rPr>
              <a:t>: Store usage data in the cloud for analytics, remote diagnostics, and maintenance tracking. </a:t>
            </a:r>
          </a:p>
          <a:p>
            <a:pPr marL="342900" indent="-342900">
              <a:buFont typeface="+mj-lt"/>
              <a:buAutoNum type="arabicPeriod"/>
            </a:pP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b="1" dirty="0">
                <a:latin typeface="Calibri" panose="020F0502020204030204" pitchFamily="34" charset="0"/>
                <a:ea typeface="Calibri" panose="020F0502020204030204" pitchFamily="34" charset="0"/>
                <a:cs typeface="Calibri" panose="020F0502020204030204" pitchFamily="34" charset="0"/>
              </a:rPr>
              <a:t>Access Control Systems</a:t>
            </a:r>
            <a:r>
              <a:rPr lang="en-US" dirty="0">
                <a:latin typeface="Calibri" panose="020F0502020204030204" pitchFamily="34" charset="0"/>
                <a:ea typeface="Calibri" panose="020F0502020204030204" pitchFamily="34" charset="0"/>
                <a:cs typeface="Calibri" panose="020F0502020204030204" pitchFamily="34" charset="0"/>
              </a:rPr>
              <a:t>: Add RFID, fingerprint, or facial ID to allow only authorized users to access certain floors. </a:t>
            </a:r>
          </a:p>
          <a:p>
            <a:pPr marL="342900" indent="-342900">
              <a:buFont typeface="+mj-lt"/>
              <a:buAutoNum type="arabicPeriod"/>
            </a:pP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b="1" dirty="0">
                <a:latin typeface="Calibri" panose="020F0502020204030204" pitchFamily="34" charset="0"/>
                <a:ea typeface="Calibri" panose="020F0502020204030204" pitchFamily="34" charset="0"/>
                <a:cs typeface="Calibri" panose="020F0502020204030204" pitchFamily="34" charset="0"/>
              </a:rPr>
              <a:t>Voice &amp; Gesture Control</a:t>
            </a:r>
            <a:r>
              <a:rPr lang="en-US" dirty="0">
                <a:latin typeface="Calibri" panose="020F0502020204030204" pitchFamily="34" charset="0"/>
                <a:ea typeface="Calibri" panose="020F0502020204030204" pitchFamily="34" charset="0"/>
                <a:cs typeface="Calibri" panose="020F0502020204030204" pitchFamily="34" charset="0"/>
              </a:rPr>
              <a:t>: Enable hands-free lift operation through voice assistants or gesture recognition for improved accessibility. </a:t>
            </a:r>
          </a:p>
        </p:txBody>
      </p:sp>
      <p:sp>
        <p:nvSpPr>
          <p:cNvPr id="2" name="TextBox 1">
            <a:extLst>
              <a:ext uri="{FF2B5EF4-FFF2-40B4-BE49-F238E27FC236}">
                <a16:creationId xmlns:a16="http://schemas.microsoft.com/office/drawing/2014/main" id="{7958BF3B-FC11-80EE-0B82-2CAE46C225EC}"/>
              </a:ext>
            </a:extLst>
          </p:cNvPr>
          <p:cNvSpPr txBox="1"/>
          <p:nvPr/>
        </p:nvSpPr>
        <p:spPr>
          <a:xfrm>
            <a:off x="1228846" y="821802"/>
            <a:ext cx="3029932" cy="646331"/>
          </a:xfrm>
          <a:prstGeom prst="rect">
            <a:avLst/>
          </a:prstGeom>
          <a:noFill/>
        </p:spPr>
        <p:txBody>
          <a:bodyPr wrap="none" rtlCol="0">
            <a:spAutoFit/>
          </a:bodyPr>
          <a:lstStyle/>
          <a:p>
            <a:r>
              <a:rPr lang="en-IN" sz="3600" b="1" dirty="0">
                <a:latin typeface="Calibri" panose="020F0502020204030204" pitchFamily="34" charset="0"/>
                <a:ea typeface="Calibri" panose="020F0502020204030204" pitchFamily="34" charset="0"/>
                <a:cs typeface="Calibri" panose="020F0502020204030204" pitchFamily="34" charset="0"/>
              </a:rPr>
              <a:t>Future Scope : </a:t>
            </a:r>
          </a:p>
        </p:txBody>
      </p:sp>
    </p:spTree>
    <p:extLst>
      <p:ext uri="{BB962C8B-B14F-4D97-AF65-F5344CB8AC3E}">
        <p14:creationId xmlns:p14="http://schemas.microsoft.com/office/powerpoint/2010/main" val="60408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F26A4A-6E56-F63C-0D91-A72B4D5FBB9D}"/>
            </a:ext>
          </a:extLst>
        </p:cNvPr>
        <p:cNvGrpSpPr/>
        <p:nvPr/>
      </p:nvGrpSpPr>
      <p:grpSpPr>
        <a:xfrm>
          <a:off x="0" y="0"/>
          <a:ext cx="0" cy="0"/>
          <a:chOff x="0" y="0"/>
          <a:chExt cx="0" cy="0"/>
        </a:xfrm>
      </p:grpSpPr>
      <p:sp>
        <p:nvSpPr>
          <p:cNvPr id="8" name="TextBox 7">
            <a:hlinkClick r:id="rId2"/>
            <a:extLst>
              <a:ext uri="{FF2B5EF4-FFF2-40B4-BE49-F238E27FC236}">
                <a16:creationId xmlns:a16="http://schemas.microsoft.com/office/drawing/2014/main" id="{610AC422-6CA7-5089-07C1-B50BA90B5A3A}"/>
              </a:ext>
            </a:extLst>
          </p:cNvPr>
          <p:cNvSpPr txBox="1"/>
          <p:nvPr/>
        </p:nvSpPr>
        <p:spPr>
          <a:xfrm>
            <a:off x="1228846" y="1990730"/>
            <a:ext cx="9896355" cy="5179787"/>
          </a:xfrm>
          <a:prstGeom prst="rect">
            <a:avLst/>
          </a:prstGeom>
          <a:noFill/>
        </p:spPr>
        <p:txBody>
          <a:bodyPr wrap="square" rtlCol="0">
            <a:noAutofit/>
          </a:bodyPr>
          <a:lstStyle/>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 The Smart Lift System successfully integrates IoT, embedded systems, and computer vision to create an intelligent elevator prototype.</a:t>
            </a:r>
          </a:p>
          <a:p>
            <a:pPr marL="285750" indent="-285750">
              <a:buFont typeface="Arial" panose="020B0604020202020204" pitchFamily="34" charset="0"/>
              <a:buChar char="•"/>
            </a:pPr>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Real-time crowd detection ensures that the lift prioritizes the floor with the highest demand, reducing waiting time.</a:t>
            </a:r>
          </a:p>
          <a:p>
            <a:pPr marL="285750" indent="-285750">
              <a:buFont typeface="Arial" panose="020B0604020202020204" pitchFamily="34" charset="0"/>
              <a:buChar char="•"/>
            </a:pPr>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The ESP32 microcontroller efficiently controls the lift movement based on input from laptops and reed switches.</a:t>
            </a:r>
          </a:p>
          <a:p>
            <a:pPr marL="285750" indent="-285750">
              <a:buFont typeface="Arial" panose="020B0604020202020204" pitchFamily="34" charset="0"/>
              <a:buChar char="•"/>
            </a:pPr>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The system proves to be scalable, energy-efficient, and adaptable for future smart infrastructure needs.</a:t>
            </a:r>
          </a:p>
          <a:p>
            <a:pPr marL="285750" indent="-285750">
              <a:buFont typeface="Arial" panose="020B0604020202020204" pitchFamily="34" charset="0"/>
              <a:buChar char="•"/>
            </a:pPr>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This project showcases the power of automation in solving real-world problems using affordable hardware and open-source software.</a:t>
            </a:r>
          </a:p>
        </p:txBody>
      </p:sp>
      <p:sp>
        <p:nvSpPr>
          <p:cNvPr id="2" name="TextBox 1">
            <a:extLst>
              <a:ext uri="{FF2B5EF4-FFF2-40B4-BE49-F238E27FC236}">
                <a16:creationId xmlns:a16="http://schemas.microsoft.com/office/drawing/2014/main" id="{5A1FE2B3-7162-D6EE-9259-2CD0BB5BC7BA}"/>
              </a:ext>
            </a:extLst>
          </p:cNvPr>
          <p:cNvSpPr txBox="1"/>
          <p:nvPr/>
        </p:nvSpPr>
        <p:spPr>
          <a:xfrm>
            <a:off x="1228846" y="972273"/>
            <a:ext cx="2507418" cy="646331"/>
          </a:xfrm>
          <a:prstGeom prst="rect">
            <a:avLst/>
          </a:prstGeom>
          <a:noFill/>
        </p:spPr>
        <p:txBody>
          <a:bodyPr wrap="none" rtlCol="0">
            <a:spAutoFit/>
          </a:bodyPr>
          <a:lstStyle/>
          <a:p>
            <a:r>
              <a:rPr lang="en-US" sz="3600" b="1" dirty="0">
                <a:latin typeface="Calibri" panose="020F0502020204030204" pitchFamily="34" charset="0"/>
                <a:ea typeface="Calibri" panose="020F0502020204030204" pitchFamily="34" charset="0"/>
                <a:cs typeface="Calibri" panose="020F0502020204030204" pitchFamily="34" charset="0"/>
              </a:rPr>
              <a:t>Conclusion :</a:t>
            </a:r>
          </a:p>
        </p:txBody>
      </p:sp>
    </p:spTree>
    <p:extLst>
      <p:ext uri="{BB962C8B-B14F-4D97-AF65-F5344CB8AC3E}">
        <p14:creationId xmlns:p14="http://schemas.microsoft.com/office/powerpoint/2010/main" val="3434216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32C486-C0CD-EDFB-E5AC-F5919A3477FA}"/>
            </a:ext>
          </a:extLst>
        </p:cNvPr>
        <p:cNvGrpSpPr/>
        <p:nvPr/>
      </p:nvGrpSpPr>
      <p:grpSpPr>
        <a:xfrm>
          <a:off x="0" y="0"/>
          <a:ext cx="0" cy="0"/>
          <a:chOff x="0" y="0"/>
          <a:chExt cx="0" cy="0"/>
        </a:xfrm>
      </p:grpSpPr>
      <p:sp>
        <p:nvSpPr>
          <p:cNvPr id="8" name="TextBox 7">
            <a:hlinkClick r:id="rId2"/>
            <a:extLst>
              <a:ext uri="{FF2B5EF4-FFF2-40B4-BE49-F238E27FC236}">
                <a16:creationId xmlns:a16="http://schemas.microsoft.com/office/drawing/2014/main" id="{E4CDA975-B374-ED1A-7D96-B3CCD4DADD36}"/>
              </a:ext>
            </a:extLst>
          </p:cNvPr>
          <p:cNvSpPr txBox="1"/>
          <p:nvPr/>
        </p:nvSpPr>
        <p:spPr>
          <a:xfrm>
            <a:off x="1228846" y="1990730"/>
            <a:ext cx="9896355" cy="5179787"/>
          </a:xfrm>
          <a:prstGeom prst="rect">
            <a:avLst/>
          </a:prstGeom>
          <a:noFill/>
        </p:spPr>
        <p:txBody>
          <a:bodyPr wrap="square" rtlCol="0">
            <a:noAutofit/>
          </a:bodyPr>
          <a:lstStyle/>
          <a:p>
            <a:pPr marL="285750" indent="-285750">
              <a:buFont typeface="Arial" panose="020B0604020202020204" pitchFamily="34" charset="0"/>
              <a:buChar char="•"/>
            </a:pP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DB035CED-DA12-441F-A647-9D33FAF7E3D7}"/>
              </a:ext>
            </a:extLst>
          </p:cNvPr>
          <p:cNvSpPr txBox="1"/>
          <p:nvPr/>
        </p:nvSpPr>
        <p:spPr>
          <a:xfrm>
            <a:off x="1228846" y="972273"/>
            <a:ext cx="1607812" cy="646331"/>
          </a:xfrm>
          <a:prstGeom prst="rect">
            <a:avLst/>
          </a:prstGeom>
          <a:noFill/>
        </p:spPr>
        <p:txBody>
          <a:bodyPr wrap="none" rtlCol="0">
            <a:spAutoFit/>
          </a:bodyPr>
          <a:lstStyle/>
          <a:p>
            <a:r>
              <a:rPr lang="en-US" sz="3600" b="1" dirty="0">
                <a:latin typeface="Calibri" panose="020F0502020204030204" pitchFamily="34" charset="0"/>
                <a:ea typeface="Calibri" panose="020F0502020204030204" pitchFamily="34" charset="0"/>
                <a:cs typeface="Calibri" panose="020F0502020204030204" pitchFamily="34" charset="0"/>
              </a:rPr>
              <a:t>Result :</a:t>
            </a:r>
          </a:p>
        </p:txBody>
      </p:sp>
      <p:sp>
        <p:nvSpPr>
          <p:cNvPr id="4" name="Rectangle 2">
            <a:extLst>
              <a:ext uri="{FF2B5EF4-FFF2-40B4-BE49-F238E27FC236}">
                <a16:creationId xmlns:a16="http://schemas.microsoft.com/office/drawing/2014/main" id="{4E3E99E3-58F9-C3D5-3C5A-7FF2FB29831D}"/>
              </a:ext>
            </a:extLst>
          </p:cNvPr>
          <p:cNvSpPr>
            <a:spLocks noChangeArrowheads="1"/>
          </p:cNvSpPr>
          <p:nvPr/>
        </p:nvSpPr>
        <p:spPr bwMode="auto">
          <a:xfrm>
            <a:off x="1066799" y="2077955"/>
            <a:ext cx="10058402"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Successfully implemented a working prototype of a Smart Lift System using ESP32, DC gear motor, reed switches, and laptop cameras.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Accurate real-time crowd count data was transmitted via Wi-Fi from laptops to ESP32.</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Neodymium magnets and reed switches reliably detected the lift’s position on each floor.</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LEDs provided clear indication of the lift’s current location.</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The lift consistently moved toward the floor with the highest crowd and stopped precisely at the desired floor.</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 Logic integration between software and hardware worked as intended, demonstrating intelligent lift behavior.</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18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13603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D04CAF-2667-BE9A-3D89-CEFCC14676EE}"/>
            </a:ext>
          </a:extLst>
        </p:cNvPr>
        <p:cNvGrpSpPr/>
        <p:nvPr/>
      </p:nvGrpSpPr>
      <p:grpSpPr>
        <a:xfrm>
          <a:off x="0" y="0"/>
          <a:ext cx="0" cy="0"/>
          <a:chOff x="0" y="0"/>
          <a:chExt cx="0" cy="0"/>
        </a:xfrm>
      </p:grpSpPr>
      <p:sp>
        <p:nvSpPr>
          <p:cNvPr id="8" name="TextBox 7">
            <a:hlinkClick r:id="rId2"/>
            <a:extLst>
              <a:ext uri="{FF2B5EF4-FFF2-40B4-BE49-F238E27FC236}">
                <a16:creationId xmlns:a16="http://schemas.microsoft.com/office/drawing/2014/main" id="{F5DC081F-3913-1CBD-3457-5518840A6089}"/>
              </a:ext>
            </a:extLst>
          </p:cNvPr>
          <p:cNvSpPr txBox="1"/>
          <p:nvPr/>
        </p:nvSpPr>
        <p:spPr>
          <a:xfrm>
            <a:off x="1228846" y="1990730"/>
            <a:ext cx="9896355" cy="5179787"/>
          </a:xfrm>
          <a:prstGeom prst="rect">
            <a:avLst/>
          </a:prstGeom>
          <a:noFill/>
        </p:spPr>
        <p:txBody>
          <a:bodyPr wrap="square" rtlCol="0">
            <a:noAutofit/>
          </a:bodyPr>
          <a:lstStyle/>
          <a:p>
            <a:pPr marL="285750" indent="-285750">
              <a:buFont typeface="Arial" panose="020B0604020202020204" pitchFamily="34" charset="0"/>
              <a:buChar char="•"/>
            </a:pP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A53A0638-47CF-2BD5-BE68-AB424E789142}"/>
              </a:ext>
            </a:extLst>
          </p:cNvPr>
          <p:cNvSpPr txBox="1"/>
          <p:nvPr/>
        </p:nvSpPr>
        <p:spPr>
          <a:xfrm>
            <a:off x="1066799" y="792112"/>
            <a:ext cx="2613792" cy="646331"/>
          </a:xfrm>
          <a:prstGeom prst="rect">
            <a:avLst/>
          </a:prstGeom>
          <a:noFill/>
        </p:spPr>
        <p:txBody>
          <a:bodyPr wrap="none" rtlCol="0">
            <a:spAutoFit/>
          </a:bodyPr>
          <a:lstStyle/>
          <a:p>
            <a:r>
              <a:rPr lang="en-IN" sz="3600" b="1" dirty="0"/>
              <a:t>References :</a:t>
            </a:r>
          </a:p>
        </p:txBody>
      </p:sp>
      <p:sp>
        <p:nvSpPr>
          <p:cNvPr id="7" name="Rectangle 3">
            <a:extLst>
              <a:ext uri="{FF2B5EF4-FFF2-40B4-BE49-F238E27FC236}">
                <a16:creationId xmlns:a16="http://schemas.microsoft.com/office/drawing/2014/main" id="{C8912E66-DEA3-922F-2BDA-9FF765987013}"/>
              </a:ext>
            </a:extLst>
          </p:cNvPr>
          <p:cNvSpPr>
            <a:spLocks noChangeArrowheads="1"/>
          </p:cNvSpPr>
          <p:nvPr/>
        </p:nvSpPr>
        <p:spPr bwMode="auto">
          <a:xfrm>
            <a:off x="1066799" y="1819233"/>
            <a:ext cx="10637134"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ESP32 Dev Board – Used for Wi-Fi connectivity, web server hosting, and main control logic.</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ESP32 Documentation</a:t>
            </a:r>
            <a:b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b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3"/>
              </a:rPr>
              <a:t>https://docs.espressif.com/</a:t>
            </a:r>
            <a:endPar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b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b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(Official reference for understanding GPIOs, web server setup, and communication)</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Arduino Official Reference</a:t>
            </a:r>
            <a:b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b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4"/>
              </a:rPr>
              <a:t>https://www.arduino.cc/reference/en/</a:t>
            </a:r>
            <a:b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b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(For coding standards, digital I/O, PWM control, and motor interfacing)</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IoT Elevator Projects – Referenced from IEEE, GitHub, MDPI, and Atlantis Press</a:t>
            </a:r>
            <a:b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b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(Helped in benchmarking features and refining our solution)</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Open-source tutorials and forums –</a:t>
            </a:r>
            <a:b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b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(Inspiration and debugging support from platforms like </a:t>
            </a:r>
            <a:r>
              <a:rPr kumimoji="0" lang="en-US" altLang="en-US" sz="1800" b="0" i="0"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StackOverflow</a:t>
            </a: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 Instructables, and GitHub projects related to smart lifts and IoT integration)</a:t>
            </a:r>
          </a:p>
        </p:txBody>
      </p:sp>
    </p:spTree>
    <p:extLst>
      <p:ext uri="{BB962C8B-B14F-4D97-AF65-F5344CB8AC3E}">
        <p14:creationId xmlns:p14="http://schemas.microsoft.com/office/powerpoint/2010/main" val="3027743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BD48A13-80A8-4AFF-03E3-C24F01FF108D}"/>
              </a:ext>
            </a:extLst>
          </p:cNvPr>
          <p:cNvSpPr txBox="1"/>
          <p:nvPr/>
        </p:nvSpPr>
        <p:spPr>
          <a:xfrm>
            <a:off x="879676" y="2222339"/>
            <a:ext cx="10405640" cy="2957861"/>
          </a:xfrm>
          <a:prstGeom prst="rect">
            <a:avLst/>
          </a:prstGeom>
          <a:noFill/>
        </p:spPr>
        <p:txBody>
          <a:bodyPr wrap="square" rtlCol="0">
            <a:spAutoFit/>
          </a:bodyPr>
          <a:lstStyle/>
          <a:p>
            <a:pPr algn="just">
              <a:lnSpc>
                <a:spcPct val="150000"/>
              </a:lnSpc>
            </a:pPr>
            <a:r>
              <a:rPr lang="en-US" dirty="0">
                <a:latin typeface="Calibri" panose="020F0502020204030204" pitchFamily="34" charset="0"/>
                <a:ea typeface="Calibri" panose="020F0502020204030204" pitchFamily="34" charset="0"/>
                <a:cs typeface="Calibri" panose="020F0502020204030204" pitchFamily="34" charset="0"/>
              </a:rPr>
              <a:t>The Smart Lift System is an IoT-based elevator prototype designed to optimize floor navigation based on real-time crowd detection. The system integrates embedded hardware (ESP32, reed switches, LEDs, and DC gear motor) with computer vision software running on laptops (using Python and OpenCV). Each floor is equipped with a laptop camera that detects the number of people waiting. This data is wirelessly sent to the ESP32, which then determines the most crowded floor and automatically moves the lift to that location. Neodymium magnets and reed switches are used for precise floor detection, while LEDs provide visual indication of the lift's current position.</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80F68E40-F8B6-9236-A165-F0CF71EC60AB}"/>
              </a:ext>
            </a:extLst>
          </p:cNvPr>
          <p:cNvSpPr txBox="1"/>
          <p:nvPr/>
        </p:nvSpPr>
        <p:spPr>
          <a:xfrm>
            <a:off x="879676" y="1261641"/>
            <a:ext cx="2997937" cy="646331"/>
          </a:xfrm>
          <a:prstGeom prst="rect">
            <a:avLst/>
          </a:prstGeom>
          <a:noFill/>
        </p:spPr>
        <p:txBody>
          <a:bodyPr wrap="none" rtlCol="0">
            <a:spAutoFit/>
          </a:bodyPr>
          <a:lstStyle/>
          <a:p>
            <a:r>
              <a:rPr lang="en-IN" sz="3600" b="1" dirty="0">
                <a:latin typeface="Calibri" panose="020F0502020204030204" pitchFamily="34" charset="0"/>
                <a:ea typeface="Calibri" panose="020F0502020204030204" pitchFamily="34" charset="0"/>
                <a:cs typeface="Calibri" panose="020F0502020204030204" pitchFamily="34" charset="0"/>
              </a:rPr>
              <a:t>Introduction : </a:t>
            </a:r>
            <a:endParaRPr lang="en-IN" sz="36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52749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E5125DF4-D8CF-23BF-8795-186E6692A976}"/>
              </a:ext>
            </a:extLst>
          </p:cNvPr>
          <p:cNvSpPr>
            <a:spLocks noGrp="1"/>
          </p:cNvSpPr>
          <p:nvPr>
            <p:ph type="body" sz="half" idx="2"/>
          </p:nvPr>
        </p:nvSpPr>
        <p:spPr>
          <a:xfrm>
            <a:off x="985777" y="590597"/>
            <a:ext cx="10220446" cy="5428238"/>
          </a:xfrm>
        </p:spPr>
        <p:txBody>
          <a:bodyPr lIns="108000">
            <a:noAutofit/>
          </a:bodyPr>
          <a:lstStyle/>
          <a:p>
            <a:pPr algn="just">
              <a:lnSpc>
                <a:spcPct val="250000"/>
              </a:lnSpc>
            </a:pPr>
            <a:r>
              <a:rPr lang="en-US" sz="3600" b="1" dirty="0">
                <a:latin typeface="Calibri" panose="020F0502020204030204" pitchFamily="34" charset="0"/>
                <a:ea typeface="Calibri" panose="020F0502020204030204" pitchFamily="34" charset="0"/>
                <a:cs typeface="Calibri" panose="020F0502020204030204" pitchFamily="34" charset="0"/>
              </a:rPr>
              <a:t>Problem Statement :</a:t>
            </a:r>
          </a:p>
          <a:p>
            <a:pPr marL="342900" indent="-34290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Traditional elevator systems follow fixed or sequential logic.</a:t>
            </a:r>
          </a:p>
          <a:p>
            <a:pPr marL="342900" indent="-34290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They do not prioritize based on real-time crowd demand or urgency.</a:t>
            </a:r>
          </a:p>
          <a:p>
            <a:pPr marL="342900" indent="-34290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Passengers experience long waiting times during peak hours.</a:t>
            </a:r>
          </a:p>
          <a:p>
            <a:pPr marL="342900" indent="-34290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Inefficient routing leads to increased energy consumption.</a:t>
            </a:r>
          </a:p>
          <a:p>
            <a:pPr marL="342900" indent="-342900" algn="just">
              <a:lnSpc>
                <a:spcPct val="150000"/>
              </a:lnSpc>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Existing systems lack intelligent control and crowd-awareness.</a:t>
            </a:r>
          </a:p>
          <a:p>
            <a:pPr marL="342900" indent="-34290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There's no automatic floor prioritization based on people waiting.</a:t>
            </a:r>
          </a:p>
          <a:p>
            <a:pPr marL="342900" indent="-34290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Limited remote monitoring capabilities in conventional systems.</a:t>
            </a:r>
          </a:p>
          <a:p>
            <a:pPr marL="342900" indent="-34290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Absence of adaptability in case of emergency or dynamic needs.</a:t>
            </a:r>
          </a:p>
          <a:p>
            <a:pPr algn="just"/>
            <a:endParaRPr lang="en-IN" sz="20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429622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1F0FCC1-0E40-C4DA-2936-5EEF4D4DA2A6}"/>
              </a:ext>
            </a:extLst>
          </p:cNvPr>
          <p:cNvSpPr>
            <a:spLocks noGrp="1"/>
          </p:cNvSpPr>
          <p:nvPr>
            <p:ph type="title"/>
          </p:nvPr>
        </p:nvSpPr>
        <p:spPr>
          <a:xfrm>
            <a:off x="685799" y="841094"/>
            <a:ext cx="10840914" cy="1260000"/>
          </a:xfrm>
        </p:spPr>
        <p:txBody>
          <a:bodyPr/>
          <a:lstStyle/>
          <a:p>
            <a:br>
              <a:rPr lang="en-US" dirty="0"/>
            </a:br>
            <a:endParaRPr lang="en-IN" dirty="0"/>
          </a:p>
        </p:txBody>
      </p:sp>
      <p:sp>
        <p:nvSpPr>
          <p:cNvPr id="7" name="Text Placeholder 6">
            <a:extLst>
              <a:ext uri="{FF2B5EF4-FFF2-40B4-BE49-F238E27FC236}">
                <a16:creationId xmlns:a16="http://schemas.microsoft.com/office/drawing/2014/main" id="{D83E0C81-1372-DF5B-043C-803B9B0D5686}"/>
              </a:ext>
            </a:extLst>
          </p:cNvPr>
          <p:cNvSpPr>
            <a:spLocks noGrp="1"/>
          </p:cNvSpPr>
          <p:nvPr>
            <p:ph type="body" idx="1"/>
          </p:nvPr>
        </p:nvSpPr>
        <p:spPr>
          <a:xfrm>
            <a:off x="1067508" y="1714067"/>
            <a:ext cx="10438693" cy="5456526"/>
          </a:xfrm>
        </p:spPr>
        <p:txBody>
          <a:bodyPr/>
          <a:lstStyle/>
          <a:p>
            <a:pPr algn="just"/>
            <a:endParaRPr lang="en-US" b="1" dirty="0">
              <a:latin typeface="Calibri" panose="020F0502020204030204" pitchFamily="34" charset="0"/>
              <a:ea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Design an IoT-based smart lift system that uses real-time crowd data for floor prioritization.</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Integrate computer vision (OpenCV) on each floor to count waiting passengers.</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Wirelessly transmit crowd data from laptops to ESP32 using Wi-Fi.</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Automatically move the lift to the floor with the highest crowd count.</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Use reed switches and magnets for accurate floor detection.</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Indicate the current floor using LEDs for visual feedback.</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Return the lift to a demand-based floor after serving passengers.</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Reduce passenger waiting time and improve energy efficiency.</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Enable remote monitoring and adaptive response to changing conditions.</a:t>
            </a:r>
          </a:p>
          <a:p>
            <a:pPr algn="just"/>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29" name="TextBox 28">
            <a:extLst>
              <a:ext uri="{FF2B5EF4-FFF2-40B4-BE49-F238E27FC236}">
                <a16:creationId xmlns:a16="http://schemas.microsoft.com/office/drawing/2014/main" id="{D708B9A8-E518-A678-CC8B-79703BFC4A17}"/>
              </a:ext>
            </a:extLst>
          </p:cNvPr>
          <p:cNvSpPr txBox="1"/>
          <p:nvPr/>
        </p:nvSpPr>
        <p:spPr>
          <a:xfrm>
            <a:off x="1088018" y="1215342"/>
            <a:ext cx="4224760" cy="1200329"/>
          </a:xfrm>
          <a:prstGeom prst="rect">
            <a:avLst/>
          </a:prstGeom>
          <a:noFill/>
        </p:spPr>
        <p:txBody>
          <a:bodyPr wrap="square" rtlCol="0">
            <a:spAutoFit/>
          </a:bodyPr>
          <a:lstStyle/>
          <a:p>
            <a:r>
              <a:rPr lang="en-US" sz="3600" b="1" dirty="0">
                <a:latin typeface="Calibri" panose="020F0502020204030204" pitchFamily="34" charset="0"/>
                <a:ea typeface="Calibri" panose="020F0502020204030204" pitchFamily="34" charset="0"/>
                <a:cs typeface="Calibri" panose="020F0502020204030204" pitchFamily="34" charset="0"/>
              </a:rPr>
              <a:t>Objective:</a:t>
            </a:r>
          </a:p>
          <a:p>
            <a:endParaRPr lang="en-IN" sz="36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37041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4FA16B2-6A61-4B79-B91C-B41F21F14F7D}"/>
              </a:ext>
            </a:extLst>
          </p:cNvPr>
          <p:cNvSpPr>
            <a:spLocks noGrp="1"/>
          </p:cNvSpPr>
          <p:nvPr>
            <p:ph type="body" sz="half" idx="2"/>
          </p:nvPr>
        </p:nvSpPr>
        <p:spPr>
          <a:xfrm>
            <a:off x="698339" y="1191096"/>
            <a:ext cx="6610351" cy="3476618"/>
          </a:xfrm>
        </p:spPr>
        <p:txBody>
          <a:bodyPr>
            <a:normAutofit/>
          </a:bodyPr>
          <a:lstStyle/>
          <a:p>
            <a:pPr algn="l"/>
            <a:r>
              <a:rPr lang="en-IN" sz="3600" b="1" dirty="0"/>
              <a:t>Block Diagram :</a:t>
            </a:r>
            <a:endParaRPr lang="en-US" sz="3600" dirty="0"/>
          </a:p>
        </p:txBody>
      </p:sp>
      <p:pic>
        <p:nvPicPr>
          <p:cNvPr id="5" name="Picture 4">
            <a:extLst>
              <a:ext uri="{FF2B5EF4-FFF2-40B4-BE49-F238E27FC236}">
                <a16:creationId xmlns:a16="http://schemas.microsoft.com/office/drawing/2014/main" id="{9FDA5AA5-7C48-CD70-30B0-5891BF25D900}"/>
              </a:ext>
            </a:extLst>
          </p:cNvPr>
          <p:cNvPicPr>
            <a:picLocks noChangeAspect="1"/>
          </p:cNvPicPr>
          <p:nvPr/>
        </p:nvPicPr>
        <p:blipFill>
          <a:blip r:embed="rId2"/>
          <a:stretch>
            <a:fillRect/>
          </a:stretch>
        </p:blipFill>
        <p:spPr>
          <a:xfrm>
            <a:off x="7546694" y="581845"/>
            <a:ext cx="3808071" cy="5694310"/>
          </a:xfrm>
          <a:prstGeom prst="rect">
            <a:avLst/>
          </a:prstGeom>
        </p:spPr>
      </p:pic>
      <p:sp>
        <p:nvSpPr>
          <p:cNvPr id="9" name="TextBox 8">
            <a:extLst>
              <a:ext uri="{FF2B5EF4-FFF2-40B4-BE49-F238E27FC236}">
                <a16:creationId xmlns:a16="http://schemas.microsoft.com/office/drawing/2014/main" id="{ECE2BFE7-27C0-444A-E88F-83B33B569FE7}"/>
              </a:ext>
            </a:extLst>
          </p:cNvPr>
          <p:cNvSpPr txBox="1"/>
          <p:nvPr/>
        </p:nvSpPr>
        <p:spPr>
          <a:xfrm>
            <a:off x="698339" y="2551837"/>
            <a:ext cx="6443241" cy="1477328"/>
          </a:xfrm>
          <a:prstGeom prst="rect">
            <a:avLst/>
          </a:prstGeom>
          <a:noFill/>
        </p:spPr>
        <p:txBody>
          <a:bodyPr wrap="square" rtlCol="0">
            <a:spAutoFit/>
          </a:bodyPr>
          <a:lstStyle/>
          <a:p>
            <a:pPr algn="just"/>
            <a:r>
              <a:rPr lang="en-US" dirty="0">
                <a:latin typeface="Calibri" panose="020F0502020204030204" pitchFamily="34" charset="0"/>
                <a:ea typeface="Calibri" panose="020F0502020204030204" pitchFamily="34" charset="0"/>
                <a:cs typeface="Calibri" panose="020F0502020204030204" pitchFamily="34" charset="0"/>
              </a:rPr>
              <a:t>The system design of the IoT-based smart lift system focuses on integrating real-time sensing, wireless communication, and automated lift control using a modular and scalable approach. The design ensures smooth interaction between hardware, software, and IoT infrastructure. </a:t>
            </a:r>
            <a:endParaRPr lang="en-I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33894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9E3F3D3-E33B-4CC0-A31E-7554F6BAEA6C}"/>
              </a:ext>
            </a:extLst>
          </p:cNvPr>
          <p:cNvSpPr>
            <a:spLocks noGrp="1"/>
          </p:cNvSpPr>
          <p:nvPr>
            <p:ph type="body" sz="half" idx="2"/>
          </p:nvPr>
        </p:nvSpPr>
        <p:spPr>
          <a:xfrm>
            <a:off x="1132028" y="2360140"/>
            <a:ext cx="6021126" cy="3476617"/>
          </a:xfrm>
        </p:spPr>
        <p:txBody>
          <a:bodyPr>
            <a:noAutofit/>
          </a:bodyPr>
          <a:lstStyle/>
          <a:p>
            <a:pPr algn="just"/>
            <a:r>
              <a:rPr lang="en-US" dirty="0">
                <a:latin typeface="Calibri" panose="020F0502020204030204" pitchFamily="34" charset="0"/>
                <a:ea typeface="Calibri" panose="020F0502020204030204" pitchFamily="34" charset="0"/>
                <a:cs typeface="Calibri" panose="020F0502020204030204" pitchFamily="34" charset="0"/>
              </a:rPr>
              <a:t>The Smart Lift System circuit integrates the ESP32 microcontroller with key components like reed switches for floor detection, LEDs for floor indication, an L298N motor driver, and a DC gear motor for movement. Neodymium magnets on the lift trigger reed switches placed at each floor, allowing the ESP32 to detect its position. The motor driver, powered by a 12V source, controls the lift's direction based on commands from the ESP32. LEDs indicate the current floor status, while laptops send real-time crowd data wirelessly to the ESP32. </a:t>
            </a:r>
          </a:p>
        </p:txBody>
      </p:sp>
      <p:sp>
        <p:nvSpPr>
          <p:cNvPr id="6" name="TextBox 5">
            <a:extLst>
              <a:ext uri="{FF2B5EF4-FFF2-40B4-BE49-F238E27FC236}">
                <a16:creationId xmlns:a16="http://schemas.microsoft.com/office/drawing/2014/main" id="{6D0FF729-A2AA-E2B1-5D8A-973750399E53}"/>
              </a:ext>
            </a:extLst>
          </p:cNvPr>
          <p:cNvSpPr txBox="1"/>
          <p:nvPr/>
        </p:nvSpPr>
        <p:spPr>
          <a:xfrm>
            <a:off x="1132028" y="1481558"/>
            <a:ext cx="3515706" cy="646331"/>
          </a:xfrm>
          <a:prstGeom prst="rect">
            <a:avLst/>
          </a:prstGeom>
          <a:noFill/>
        </p:spPr>
        <p:txBody>
          <a:bodyPr wrap="none" rtlCol="0">
            <a:spAutoFit/>
          </a:bodyPr>
          <a:lstStyle/>
          <a:p>
            <a:r>
              <a:rPr lang="en-IN" sz="3600" b="1" dirty="0"/>
              <a:t>Circuit Diagram :</a:t>
            </a:r>
            <a:endParaRPr lang="en-IN" sz="3600" dirty="0"/>
          </a:p>
        </p:txBody>
      </p:sp>
      <p:pic>
        <p:nvPicPr>
          <p:cNvPr id="8" name="Picture 7">
            <a:extLst>
              <a:ext uri="{FF2B5EF4-FFF2-40B4-BE49-F238E27FC236}">
                <a16:creationId xmlns:a16="http://schemas.microsoft.com/office/drawing/2014/main" id="{D7006904-D0EC-9FE7-691E-8881215A3A6A}"/>
              </a:ext>
            </a:extLst>
          </p:cNvPr>
          <p:cNvPicPr>
            <a:picLocks noChangeAspect="1"/>
          </p:cNvPicPr>
          <p:nvPr/>
        </p:nvPicPr>
        <p:blipFill>
          <a:blip r:embed="rId2"/>
          <a:stretch>
            <a:fillRect/>
          </a:stretch>
        </p:blipFill>
        <p:spPr>
          <a:xfrm>
            <a:off x="7766613" y="463201"/>
            <a:ext cx="3398220" cy="5931598"/>
          </a:xfrm>
          <a:prstGeom prst="rect">
            <a:avLst/>
          </a:prstGeom>
        </p:spPr>
      </p:pic>
    </p:spTree>
    <p:extLst>
      <p:ext uri="{BB962C8B-B14F-4D97-AF65-F5344CB8AC3E}">
        <p14:creationId xmlns:p14="http://schemas.microsoft.com/office/powerpoint/2010/main" val="1943867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5E144F-7ADD-C2B3-11AB-C61197899D6C}"/>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C37B1B0D-BAEB-F13A-F9AA-EC598537D3FB}"/>
              </a:ext>
            </a:extLst>
          </p:cNvPr>
          <p:cNvSpPr>
            <a:spLocks noGrp="1"/>
          </p:cNvSpPr>
          <p:nvPr>
            <p:ph type="body" sz="half" idx="2"/>
          </p:nvPr>
        </p:nvSpPr>
        <p:spPr>
          <a:xfrm>
            <a:off x="981557" y="1480465"/>
            <a:ext cx="6634585" cy="3476617"/>
          </a:xfrm>
        </p:spPr>
        <p:txBody>
          <a:bodyPr>
            <a:noAutofit/>
          </a:bodyPr>
          <a:lstStyle/>
          <a:p>
            <a:r>
              <a:rPr lang="en-US" sz="2000" b="1" dirty="0"/>
              <a:t>This flowchart represents the working logic of the Smart Lift System in a simplified manner:</a:t>
            </a:r>
          </a:p>
          <a:p>
            <a:pPr marL="342900" indent="-342900">
              <a:buFont typeface="+mj-lt"/>
              <a:buAutoNum type="arabicPeriod"/>
            </a:pPr>
            <a:r>
              <a:rPr lang="en-US" sz="1400" dirty="0"/>
              <a:t>Start: The system begins operation.</a:t>
            </a:r>
          </a:p>
          <a:p>
            <a:pPr marL="342900" indent="-342900">
              <a:buFont typeface="+mj-lt"/>
              <a:buAutoNum type="arabicPeriod"/>
            </a:pPr>
            <a:r>
              <a:rPr lang="en-US" sz="1400" dirty="0"/>
              <a:t>Initialize: Wi-Fi, motor driver, and sensors (reed switches, LEDs) are set up.</a:t>
            </a:r>
          </a:p>
          <a:p>
            <a:pPr marL="342900" indent="-342900">
              <a:buFont typeface="+mj-lt"/>
              <a:buAutoNum type="arabicPeriod"/>
            </a:pPr>
            <a:r>
              <a:rPr lang="en-US" sz="1400" dirty="0"/>
              <a:t>Wait for Crowd Count: Each laptop sends the number of waiting people via Wi-Fi.</a:t>
            </a:r>
          </a:p>
          <a:p>
            <a:pPr marL="342900" indent="-342900">
              <a:buFont typeface="+mj-lt"/>
              <a:buAutoNum type="arabicPeriod"/>
            </a:pPr>
            <a:r>
              <a:rPr lang="en-US" sz="1400" dirty="0"/>
              <a:t>Check if 10 Seconds Passed: It checks whether enough time has passed since the last data was received.</a:t>
            </a:r>
          </a:p>
          <a:p>
            <a:pPr marL="342900" indent="-342900">
              <a:buFont typeface="+mj-lt"/>
              <a:buAutoNum type="arabicPeriod"/>
            </a:pPr>
            <a:r>
              <a:rPr lang="en-US" sz="1400" dirty="0"/>
              <a:t>Identify Maximum Crowd: Among all floors, it identifies the floor with the highest crowd count.</a:t>
            </a:r>
          </a:p>
          <a:p>
            <a:pPr marL="342900" indent="-342900">
              <a:buFont typeface="+mj-lt"/>
              <a:buAutoNum type="arabicPeriod"/>
            </a:pPr>
            <a:r>
              <a:rPr lang="en-US" sz="1400" dirty="0"/>
              <a:t>Set Target Floor: That most crowded floor is selected as the destination.</a:t>
            </a:r>
          </a:p>
          <a:p>
            <a:pPr marL="342900" indent="-342900">
              <a:buFont typeface="+mj-lt"/>
              <a:buAutoNum type="arabicPeriod"/>
            </a:pPr>
            <a:r>
              <a:rPr lang="en-US" sz="1400" dirty="0"/>
              <a:t>Check Lift Position:</a:t>
            </a:r>
          </a:p>
          <a:p>
            <a:pPr marL="685800" lvl="1" indent="-228600">
              <a:buFont typeface="+mj-lt"/>
              <a:buAutoNum type="arabicPeriod"/>
            </a:pPr>
            <a:r>
              <a:rPr lang="en-US" sz="1400" dirty="0"/>
              <a:t>If the lift is already at the target floor → Stop the motor and simulate boarding.</a:t>
            </a:r>
          </a:p>
          <a:p>
            <a:pPr marL="685800" lvl="1" indent="-228600">
              <a:buFont typeface="+mj-lt"/>
              <a:buAutoNum type="arabicPeriod"/>
            </a:pPr>
            <a:r>
              <a:rPr lang="en-US" sz="1400" dirty="0"/>
              <a:t>If not → The system stays idle or moves the lift accordingly.</a:t>
            </a:r>
          </a:p>
          <a:p>
            <a:pPr marL="342900" indent="-342900">
              <a:buFont typeface="+mj-lt"/>
              <a:buAutoNum type="arabicPeriod"/>
            </a:pPr>
            <a:r>
              <a:rPr lang="en-US" sz="1400" dirty="0"/>
              <a:t>Wait (simulate boarding): The lift waits to simulate the boarding process.</a:t>
            </a:r>
          </a:p>
          <a:p>
            <a:pPr marL="342900" indent="-342900">
              <a:buFont typeface="+mj-lt"/>
              <a:buAutoNum type="arabicPeriod"/>
            </a:pPr>
            <a:r>
              <a:rPr lang="en-US" sz="1400" dirty="0"/>
              <a:t>End: One operation cycle ends.</a:t>
            </a:r>
          </a:p>
          <a:p>
            <a:pPr marL="228600" indent="-228600" algn="just">
              <a:buFont typeface="+mj-lt"/>
              <a:buAutoNum type="arabicPeriod"/>
            </a:pPr>
            <a:endParaRPr lang="en-US" sz="1400" dirty="0"/>
          </a:p>
        </p:txBody>
      </p:sp>
      <p:sp>
        <p:nvSpPr>
          <p:cNvPr id="6" name="TextBox 5">
            <a:extLst>
              <a:ext uri="{FF2B5EF4-FFF2-40B4-BE49-F238E27FC236}">
                <a16:creationId xmlns:a16="http://schemas.microsoft.com/office/drawing/2014/main" id="{96E83A1A-6877-D7CF-30CB-B39CC3EA9DCA}"/>
              </a:ext>
            </a:extLst>
          </p:cNvPr>
          <p:cNvSpPr txBox="1"/>
          <p:nvPr/>
        </p:nvSpPr>
        <p:spPr>
          <a:xfrm>
            <a:off x="981557" y="615282"/>
            <a:ext cx="2408032" cy="646331"/>
          </a:xfrm>
          <a:prstGeom prst="rect">
            <a:avLst/>
          </a:prstGeom>
          <a:noFill/>
        </p:spPr>
        <p:txBody>
          <a:bodyPr wrap="none" rtlCol="0">
            <a:spAutoFit/>
          </a:bodyPr>
          <a:lstStyle/>
          <a:p>
            <a:r>
              <a:rPr lang="en-IN" sz="3600" b="1" dirty="0"/>
              <a:t>Flowchart :</a:t>
            </a:r>
            <a:endParaRPr lang="en-IN" sz="3600" dirty="0"/>
          </a:p>
        </p:txBody>
      </p:sp>
      <p:pic>
        <p:nvPicPr>
          <p:cNvPr id="7" name="Picture 6">
            <a:extLst>
              <a:ext uri="{FF2B5EF4-FFF2-40B4-BE49-F238E27FC236}">
                <a16:creationId xmlns:a16="http://schemas.microsoft.com/office/drawing/2014/main" id="{653E832F-150F-4EB0-532D-A28550FCE491}"/>
              </a:ext>
            </a:extLst>
          </p:cNvPr>
          <p:cNvPicPr>
            <a:picLocks noChangeAspect="1"/>
          </p:cNvPicPr>
          <p:nvPr/>
        </p:nvPicPr>
        <p:blipFill>
          <a:blip r:embed="rId2"/>
          <a:stretch>
            <a:fillRect/>
          </a:stretch>
        </p:blipFill>
        <p:spPr>
          <a:xfrm>
            <a:off x="7616142" y="396430"/>
            <a:ext cx="4078148" cy="6117223"/>
          </a:xfrm>
          <a:prstGeom prst="rect">
            <a:avLst/>
          </a:prstGeom>
        </p:spPr>
      </p:pic>
    </p:spTree>
    <p:extLst>
      <p:ext uri="{BB962C8B-B14F-4D97-AF65-F5344CB8AC3E}">
        <p14:creationId xmlns:p14="http://schemas.microsoft.com/office/powerpoint/2010/main" val="2473839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ECD2AB-7B57-4093-A2C5-E0BA9203854D}"/>
              </a:ext>
            </a:extLst>
          </p:cNvPr>
          <p:cNvSpPr>
            <a:spLocks noGrp="1"/>
          </p:cNvSpPr>
          <p:nvPr>
            <p:ph type="body" idx="1"/>
          </p:nvPr>
        </p:nvSpPr>
        <p:spPr>
          <a:xfrm>
            <a:off x="996959" y="1424468"/>
            <a:ext cx="5531163" cy="4756413"/>
          </a:xfrm>
        </p:spPr>
        <p:txBody>
          <a:bodyPr/>
          <a:lstStyle/>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An ESP32 equivalent represented by an Arduino UNO (as ESP32 is not directly available in </a:t>
            </a:r>
            <a:r>
              <a:rPr lang="en-US" dirty="0" err="1">
                <a:latin typeface="Calibri" panose="020F0502020204030204" pitchFamily="34" charset="0"/>
                <a:ea typeface="Calibri" panose="020F0502020204030204" pitchFamily="34" charset="0"/>
                <a:cs typeface="Calibri" panose="020F0502020204030204" pitchFamily="34" charset="0"/>
              </a:rPr>
              <a:t>Tinkercad</a:t>
            </a:r>
            <a:r>
              <a:rPr lang="en-US" dirty="0">
                <a:latin typeface="Calibri" panose="020F0502020204030204" pitchFamily="34" charset="0"/>
                <a:ea typeface="Calibri" panose="020F0502020204030204" pitchFamily="34" charset="0"/>
                <a:cs typeface="Calibri" panose="020F0502020204030204" pitchFamily="34" charset="0"/>
              </a:rPr>
              <a:t>).</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Reed switches simulated using push buttons to represent floor detection.</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LEDs representing the lift’s position on each floor.</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Motor functionality simulated using LEDs or a servo motor to visualize movement.</a:t>
            </a:r>
          </a:p>
          <a:p>
            <a:pPr marL="285750" indent="-285750" algn="jus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Code uploaded to control motor direction, stop at the correct floor, and light up LEDs accordingly.</a:t>
            </a:r>
          </a:p>
        </p:txBody>
      </p:sp>
      <p:sp>
        <p:nvSpPr>
          <p:cNvPr id="7" name="TextBox 6">
            <a:extLst>
              <a:ext uri="{FF2B5EF4-FFF2-40B4-BE49-F238E27FC236}">
                <a16:creationId xmlns:a16="http://schemas.microsoft.com/office/drawing/2014/main" id="{B7F34069-9E2A-013E-01EA-5C8308FC17CE}"/>
              </a:ext>
            </a:extLst>
          </p:cNvPr>
          <p:cNvSpPr txBox="1"/>
          <p:nvPr/>
        </p:nvSpPr>
        <p:spPr>
          <a:xfrm>
            <a:off x="904361" y="998057"/>
            <a:ext cx="7595156" cy="646331"/>
          </a:xfrm>
          <a:prstGeom prst="rect">
            <a:avLst/>
          </a:prstGeom>
          <a:noFill/>
        </p:spPr>
        <p:txBody>
          <a:bodyPr wrap="none" rtlCol="0">
            <a:spAutoFit/>
          </a:bodyPr>
          <a:lstStyle/>
          <a:p>
            <a:r>
              <a:rPr lang="en-IN" sz="3600" b="1" dirty="0">
                <a:latin typeface="Calibri" panose="020F0502020204030204" pitchFamily="34" charset="0"/>
                <a:ea typeface="Calibri" panose="020F0502020204030204" pitchFamily="34" charset="0"/>
                <a:cs typeface="Calibri" panose="020F0502020204030204" pitchFamily="34" charset="0"/>
              </a:rPr>
              <a:t>Software Implementation (</a:t>
            </a:r>
            <a:r>
              <a:rPr lang="en-IN" sz="3600" b="1" dirty="0" err="1">
                <a:latin typeface="Calibri" panose="020F0502020204030204" pitchFamily="34" charset="0"/>
                <a:ea typeface="Calibri" panose="020F0502020204030204" pitchFamily="34" charset="0"/>
                <a:cs typeface="Calibri" panose="020F0502020204030204" pitchFamily="34" charset="0"/>
              </a:rPr>
              <a:t>Tinkercad</a:t>
            </a:r>
            <a:r>
              <a:rPr lang="en-IN" sz="3600" b="1" dirty="0">
                <a:latin typeface="Calibri" panose="020F0502020204030204" pitchFamily="34" charset="0"/>
                <a:ea typeface="Calibri" panose="020F0502020204030204" pitchFamily="34" charset="0"/>
                <a:cs typeface="Calibri" panose="020F0502020204030204" pitchFamily="34" charset="0"/>
              </a:rPr>
              <a:t>) :</a:t>
            </a:r>
          </a:p>
        </p:txBody>
      </p:sp>
      <p:pic>
        <p:nvPicPr>
          <p:cNvPr id="10" name="Picture 9">
            <a:extLst>
              <a:ext uri="{FF2B5EF4-FFF2-40B4-BE49-F238E27FC236}">
                <a16:creationId xmlns:a16="http://schemas.microsoft.com/office/drawing/2014/main" id="{485C2166-9FE9-4A18-0587-72AB44A85FF2}"/>
              </a:ext>
            </a:extLst>
          </p:cNvPr>
          <p:cNvPicPr>
            <a:picLocks noChangeAspect="1"/>
          </p:cNvPicPr>
          <p:nvPr/>
        </p:nvPicPr>
        <p:blipFill>
          <a:blip r:embed="rId2"/>
          <a:stretch>
            <a:fillRect/>
          </a:stretch>
        </p:blipFill>
        <p:spPr>
          <a:xfrm>
            <a:off x="7072134" y="3194604"/>
            <a:ext cx="4731808" cy="2665339"/>
          </a:xfrm>
          <a:prstGeom prst="rect">
            <a:avLst/>
          </a:prstGeom>
        </p:spPr>
      </p:pic>
    </p:spTree>
    <p:extLst>
      <p:ext uri="{BB962C8B-B14F-4D97-AF65-F5344CB8AC3E}">
        <p14:creationId xmlns:p14="http://schemas.microsoft.com/office/powerpoint/2010/main" val="1445218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E8A47E-9D4A-4D70-B23A-B0AC3757292F}"/>
              </a:ext>
            </a:extLst>
          </p:cNvPr>
          <p:cNvSpPr>
            <a:spLocks noGrp="1"/>
          </p:cNvSpPr>
          <p:nvPr>
            <p:ph idx="1"/>
          </p:nvPr>
        </p:nvSpPr>
        <p:spPr>
          <a:xfrm>
            <a:off x="1056191" y="573236"/>
            <a:ext cx="10840914" cy="3921600"/>
          </a:xfrm>
        </p:spPr>
        <p:txBody>
          <a:bodyPr>
            <a:normAutofit/>
          </a:bodyPr>
          <a:lstStyle/>
          <a:p>
            <a:r>
              <a:rPr lang="en-IN" sz="3600" b="1" dirty="0"/>
              <a:t>Demonstration Video :</a:t>
            </a:r>
            <a:endParaRPr lang="en-US" sz="3600" dirty="0"/>
          </a:p>
        </p:txBody>
      </p:sp>
      <p:pic>
        <p:nvPicPr>
          <p:cNvPr id="5" name="WhatsApp Video 2025-07-20 at 17.09.11_8e777efa">
            <a:hlinkClick r:id="" action="ppaction://media"/>
            <a:extLst>
              <a:ext uri="{FF2B5EF4-FFF2-40B4-BE49-F238E27FC236}">
                <a16:creationId xmlns:a16="http://schemas.microsoft.com/office/drawing/2014/main" id="{71FB8CC5-4E25-6852-31D8-13ADCC22AAD2}"/>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t="25054" r="527" b="24785"/>
          <a:stretch>
            <a:fillRect/>
          </a:stretch>
        </p:blipFill>
        <p:spPr>
          <a:xfrm>
            <a:off x="1258215" y="1444594"/>
            <a:ext cx="5793749" cy="5160922"/>
          </a:xfrm>
          <a:prstGeom prst="rect">
            <a:avLst/>
          </a:prstGeom>
        </p:spPr>
      </p:pic>
      <p:pic>
        <p:nvPicPr>
          <p:cNvPr id="6" name="WhatsApp Video 2025-07-20 at 17.02.54_efefeac3">
            <a:hlinkClick r:id="" action="ppaction://media"/>
            <a:extLst>
              <a:ext uri="{FF2B5EF4-FFF2-40B4-BE49-F238E27FC236}">
                <a16:creationId xmlns:a16="http://schemas.microsoft.com/office/drawing/2014/main" id="{8A5C8C50-043C-F957-87F2-D54590AA1B4D}"/>
              </a:ext>
            </a:extLst>
          </p:cNvPr>
          <p:cNvPicPr>
            <a:picLocks noChangeAspect="1"/>
          </p:cNvPicPr>
          <p:nvPr>
            <a:videoFile r:link="rId4"/>
            <p:extLst>
              <p:ext uri="{DAA4B4D4-6D71-4841-9C94-3DE7FCFB9230}">
                <p14:media xmlns:p14="http://schemas.microsoft.com/office/powerpoint/2010/main" r:embed="rId3"/>
              </p:ext>
            </p:extLst>
          </p:nvPr>
        </p:nvPicPr>
        <p:blipFill>
          <a:blip r:embed="rId7"/>
          <a:srcRect l="318" t="8850" r="-2549" b="6880"/>
          <a:stretch>
            <a:fillRect/>
          </a:stretch>
        </p:blipFill>
        <p:spPr>
          <a:xfrm>
            <a:off x="8036911" y="1444594"/>
            <a:ext cx="3514623" cy="5152688"/>
          </a:xfrm>
          <a:prstGeom prst="rect">
            <a:avLst/>
          </a:prstGeom>
        </p:spPr>
      </p:pic>
    </p:spTree>
    <p:extLst>
      <p:ext uri="{BB962C8B-B14F-4D97-AF65-F5344CB8AC3E}">
        <p14:creationId xmlns:p14="http://schemas.microsoft.com/office/powerpoint/2010/main" val="277620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93"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246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5"/>
                </p:tgtEl>
              </p:cMediaNode>
            </p:video>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Default">
      <a:majorFont>
        <a:latin typeface="Corbel"/>
        <a:ea typeface=""/>
        <a:cs typeface=""/>
      </a:majorFont>
      <a:minorFont>
        <a:latin typeface="Corbel"/>
        <a:ea typeface=""/>
        <a:cs typeface=""/>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spDef>
      <a:spPr>
        <a:ln>
          <a:noFill/>
        </a:ln>
      </a:spPr>
      <a:bodyPr rtlCol="0" anchor="ctr"/>
      <a:lstStyle>
        <a:defPPr algn="ctr">
          <a:defRPr/>
        </a:defPPr>
      </a:lstStyle>
      <a:style>
        <a:lnRef idx="2">
          <a:schemeClr val="accent3">
            <a:shade val="50000"/>
          </a:schemeClr>
        </a:lnRef>
        <a:fillRef idx="1">
          <a:schemeClr val="accent3"/>
        </a:fillRef>
        <a:effectRef idx="0">
          <a:schemeClr val="accent3"/>
        </a:effectRef>
        <a:fontRef idx="minor">
          <a:schemeClr val="lt1"/>
        </a:fontRef>
      </a:style>
    </a:spDef>
  </a:objectDefaults>
  <a:extraClrSchemeLst/>
  <a:extLst>
    <a:ext uri="{05A4C25C-085E-4340-85A3-A5531E510DB2}">
      <thm15:themeFamily xmlns:thm15="http://schemas.microsoft.com/office/thememl/2012/main" name="tf22736411_win32_fixed.potx" id="{BC2F7F5B-4979-4A54-84D5-4000EC3D9661}" vid="{81E89C45-4B49-4C30-91F6-68DD81BA82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Famous event in history presentation</Template>
  <TotalTime>160</TotalTime>
  <Words>1495</Words>
  <Application>Microsoft Office PowerPoint</Application>
  <PresentationFormat>Widescreen</PresentationFormat>
  <Paragraphs>129</Paragraphs>
  <Slides>15</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Arial Black</vt:lpstr>
      <vt:lpstr>Calibri</vt:lpstr>
      <vt:lpstr>Corbel</vt:lpstr>
      <vt:lpstr>Wingdings</vt:lpstr>
      <vt:lpstr>Celestial</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Raushan Kumar</dc:creator>
  <cp:lastModifiedBy>Raushan Kumar</cp:lastModifiedBy>
  <cp:revision>2</cp:revision>
  <dcterms:created xsi:type="dcterms:W3CDTF">2025-07-20T09:55:44Z</dcterms:created>
  <dcterms:modified xsi:type="dcterms:W3CDTF">2025-07-20T12:36:41Z</dcterms:modified>
</cp:coreProperties>
</file>

<file path=docProps/thumbnail.jpeg>
</file>